
<file path=[Content_Types].xml><?xml version="1.0" encoding="utf-8"?>
<Types xmlns="http://schemas.openxmlformats.org/package/2006/content-types">
  <Default Extension="png" ContentType="image/png"/>
  <Default Extension="svg" ContentType="image/svg+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85" r:id="rId3"/>
    <p:sldId id="284" r:id="rId4"/>
    <p:sldId id="281" r:id="rId5"/>
    <p:sldId id="275" r:id="rId6"/>
    <p:sldId id="282" r:id="rId7"/>
    <p:sldId id="286" r:id="rId8"/>
    <p:sldId id="283" r:id="rId9"/>
    <p:sldId id="287" r:id="rId10"/>
  </p:sldIdLst>
  <p:sldSz cx="9144000" cy="6858000" type="screen4x3"/>
  <p:notesSz cx="6888163" cy="10018713"/>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935"/>
    <a:srgbClr val="FF3300"/>
    <a:srgbClr val="2A5FAA"/>
    <a:srgbClr val="0072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959" autoAdjust="0"/>
    <p:restoredTop sz="94622" autoAdjust="0"/>
  </p:normalViewPr>
  <p:slideViewPr>
    <p:cSldViewPr>
      <p:cViewPr varScale="1">
        <p:scale>
          <a:sx n="100" d="100"/>
          <a:sy n="100" d="100"/>
        </p:scale>
        <p:origin x="1458" y="90"/>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5621" cy="501017"/>
          </a:xfrm>
          <a:prstGeom prst="rect">
            <a:avLst/>
          </a:prstGeom>
        </p:spPr>
        <p:txBody>
          <a:bodyPr vert="horz" lIns="92729" tIns="46365" rIns="92729" bIns="46365" rtlCol="0"/>
          <a:lstStyle>
            <a:lvl1pPr algn="l">
              <a:defRPr sz="1200"/>
            </a:lvl1pPr>
          </a:lstStyle>
          <a:p>
            <a:endParaRPr lang="de-DE"/>
          </a:p>
        </p:txBody>
      </p:sp>
      <p:sp>
        <p:nvSpPr>
          <p:cNvPr id="3" name="Datumsplatzhalter 2"/>
          <p:cNvSpPr>
            <a:spLocks noGrp="1"/>
          </p:cNvSpPr>
          <p:nvPr>
            <p:ph type="dt" sz="quarter" idx="1"/>
          </p:nvPr>
        </p:nvSpPr>
        <p:spPr>
          <a:xfrm>
            <a:off x="3900934" y="0"/>
            <a:ext cx="2985621" cy="501017"/>
          </a:xfrm>
          <a:prstGeom prst="rect">
            <a:avLst/>
          </a:prstGeom>
        </p:spPr>
        <p:txBody>
          <a:bodyPr vert="horz" lIns="92729" tIns="46365" rIns="92729" bIns="46365" rtlCol="0"/>
          <a:lstStyle>
            <a:lvl1pPr algn="r">
              <a:defRPr sz="1200"/>
            </a:lvl1pPr>
          </a:lstStyle>
          <a:p>
            <a:fld id="{ED324EB9-9F60-48FD-8304-C50F2CF41BD1}" type="datetimeFigureOut">
              <a:rPr lang="de-DE" smtClean="0"/>
              <a:t>07.03.2024</a:t>
            </a:fld>
            <a:endParaRPr lang="de-DE"/>
          </a:p>
        </p:txBody>
      </p:sp>
      <p:sp>
        <p:nvSpPr>
          <p:cNvPr id="4" name="Fußzeilenplatzhalter 3"/>
          <p:cNvSpPr>
            <a:spLocks noGrp="1"/>
          </p:cNvSpPr>
          <p:nvPr>
            <p:ph type="ftr" sz="quarter" idx="2"/>
          </p:nvPr>
        </p:nvSpPr>
        <p:spPr>
          <a:xfrm>
            <a:off x="0" y="9516086"/>
            <a:ext cx="2985621" cy="501016"/>
          </a:xfrm>
          <a:prstGeom prst="rect">
            <a:avLst/>
          </a:prstGeom>
        </p:spPr>
        <p:txBody>
          <a:bodyPr vert="horz" lIns="92729" tIns="46365" rIns="92729" bIns="46365" rtlCol="0" anchor="b"/>
          <a:lstStyle>
            <a:lvl1pPr algn="l">
              <a:defRPr sz="1200"/>
            </a:lvl1pPr>
          </a:lstStyle>
          <a:p>
            <a:endParaRPr lang="de-DE"/>
          </a:p>
        </p:txBody>
      </p:sp>
      <p:sp>
        <p:nvSpPr>
          <p:cNvPr id="5" name="Foliennummernplatzhalter 4"/>
          <p:cNvSpPr>
            <a:spLocks noGrp="1"/>
          </p:cNvSpPr>
          <p:nvPr>
            <p:ph type="sldNum" sz="quarter" idx="3"/>
          </p:nvPr>
        </p:nvSpPr>
        <p:spPr>
          <a:xfrm>
            <a:off x="3900934" y="9516086"/>
            <a:ext cx="2985621" cy="501016"/>
          </a:xfrm>
          <a:prstGeom prst="rect">
            <a:avLst/>
          </a:prstGeom>
        </p:spPr>
        <p:txBody>
          <a:bodyPr vert="horz" lIns="92729" tIns="46365" rIns="92729" bIns="46365" rtlCol="0" anchor="b"/>
          <a:lstStyle>
            <a:lvl1pPr algn="r">
              <a:defRPr sz="1200"/>
            </a:lvl1pPr>
          </a:lstStyle>
          <a:p>
            <a:fld id="{07F77946-B587-4A14-8339-C1D7999AB054}" type="slidenum">
              <a:rPr lang="de-DE" smtClean="0"/>
              <a:t>‹Nr.›</a:t>
            </a:fld>
            <a:endParaRPr lang="de-DE"/>
          </a:p>
        </p:txBody>
      </p:sp>
    </p:spTree>
    <p:extLst>
      <p:ext uri="{BB962C8B-B14F-4D97-AF65-F5344CB8AC3E}">
        <p14:creationId xmlns:p14="http://schemas.microsoft.com/office/powerpoint/2010/main" val="85706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1"/>
            <a:ext cx="2984870" cy="500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29" tIns="46365" rIns="92729" bIns="46365" numCol="1" anchor="t" anchorCtr="0" compatLnSpc="1">
            <a:prstTxWarp prst="textNoShape">
              <a:avLst/>
            </a:prstTxWarp>
          </a:bodyPr>
          <a:lstStyle>
            <a:lvl1pPr eaLnBrk="1" hangingPunct="1">
              <a:defRPr sz="1200" dirty="0" smtClean="0"/>
            </a:lvl1pPr>
          </a:lstStyle>
          <a:p>
            <a:pPr>
              <a:defRPr/>
            </a:pPr>
            <a:endParaRPr lang="de-DE" altLang="de-DE"/>
          </a:p>
        </p:txBody>
      </p:sp>
      <p:sp>
        <p:nvSpPr>
          <p:cNvPr id="30723" name="Rectangle 3"/>
          <p:cNvSpPr>
            <a:spLocks noGrp="1" noChangeArrowheads="1"/>
          </p:cNvSpPr>
          <p:nvPr>
            <p:ph type="dt" idx="1"/>
          </p:nvPr>
        </p:nvSpPr>
        <p:spPr bwMode="auto">
          <a:xfrm>
            <a:off x="3901699" y="1"/>
            <a:ext cx="2984870" cy="500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29" tIns="46365" rIns="92729" bIns="46365" numCol="1" anchor="t" anchorCtr="0" compatLnSpc="1">
            <a:prstTxWarp prst="textNoShape">
              <a:avLst/>
            </a:prstTxWarp>
          </a:bodyPr>
          <a:lstStyle>
            <a:lvl1pPr algn="r" eaLnBrk="1" hangingPunct="1">
              <a:defRPr sz="1200" dirty="0" smtClean="0"/>
            </a:lvl1pPr>
          </a:lstStyle>
          <a:p>
            <a:pPr>
              <a:defRPr/>
            </a:pPr>
            <a:endParaRPr lang="de-DE" altLang="de-DE"/>
          </a:p>
        </p:txBody>
      </p:sp>
      <p:sp>
        <p:nvSpPr>
          <p:cNvPr id="3076"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88817" y="4758889"/>
            <a:ext cx="5510530" cy="4508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29" tIns="46365" rIns="92729" bIns="46365" numCol="1" anchor="t" anchorCtr="0" compatLnSpc="1">
            <a:prstTxWarp prst="textNoShape">
              <a:avLst/>
            </a:prstTxWarp>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30726" name="Rectangle 6"/>
          <p:cNvSpPr>
            <a:spLocks noGrp="1" noChangeArrowheads="1"/>
          </p:cNvSpPr>
          <p:nvPr>
            <p:ph type="ftr" sz="quarter" idx="4"/>
          </p:nvPr>
        </p:nvSpPr>
        <p:spPr bwMode="auto">
          <a:xfrm>
            <a:off x="1" y="9516039"/>
            <a:ext cx="2984870" cy="500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29" tIns="46365" rIns="92729" bIns="46365" numCol="1" anchor="b" anchorCtr="0" compatLnSpc="1">
            <a:prstTxWarp prst="textNoShape">
              <a:avLst/>
            </a:prstTxWarp>
          </a:bodyPr>
          <a:lstStyle>
            <a:lvl1pPr eaLnBrk="1" hangingPunct="1">
              <a:defRPr sz="1200" dirty="0" smtClean="0"/>
            </a:lvl1pPr>
          </a:lstStyle>
          <a:p>
            <a:pPr>
              <a:defRPr/>
            </a:pPr>
            <a:endParaRPr lang="de-DE" altLang="de-DE"/>
          </a:p>
        </p:txBody>
      </p:sp>
      <p:sp>
        <p:nvSpPr>
          <p:cNvPr id="30727" name="Rectangle 7"/>
          <p:cNvSpPr>
            <a:spLocks noGrp="1" noChangeArrowheads="1"/>
          </p:cNvSpPr>
          <p:nvPr>
            <p:ph type="sldNum" sz="quarter" idx="5"/>
          </p:nvPr>
        </p:nvSpPr>
        <p:spPr bwMode="auto">
          <a:xfrm>
            <a:off x="3901699" y="9516039"/>
            <a:ext cx="2984870" cy="500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29" tIns="46365" rIns="92729" bIns="46365" numCol="1" anchor="b" anchorCtr="0" compatLnSpc="1">
            <a:prstTxWarp prst="textNoShape">
              <a:avLst/>
            </a:prstTxWarp>
          </a:bodyPr>
          <a:lstStyle>
            <a:lvl1pPr algn="r" eaLnBrk="1" hangingPunct="1">
              <a:defRPr sz="1200" smtClean="0"/>
            </a:lvl1pPr>
          </a:lstStyle>
          <a:p>
            <a:pPr>
              <a:defRPr/>
            </a:pPr>
            <a:fld id="{F4F58B13-2EFB-482D-8015-61E67CE6E1C2}" type="slidenum">
              <a:rPr lang="de-DE" altLang="de-DE"/>
              <a:pPr>
                <a:defRPr/>
              </a:pPr>
              <a:t>‹Nr.›</a:t>
            </a:fld>
            <a:endParaRPr lang="de-DE" altLang="de-DE" dirty="0"/>
          </a:p>
        </p:txBody>
      </p:sp>
    </p:spTree>
    <p:extLst>
      <p:ext uri="{BB962C8B-B14F-4D97-AF65-F5344CB8AC3E}">
        <p14:creationId xmlns:p14="http://schemas.microsoft.com/office/powerpoint/2010/main" val="636267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CBAC086-E506-4D48-A746-017532F207B7}" type="slidenum">
              <a:rPr lang="de-DE" altLang="en-US"/>
              <a:pPr/>
              <a:t>6</a:t>
            </a:fld>
            <a:endParaRPr lang="de-DE" altLang="en-US"/>
          </a:p>
        </p:txBody>
      </p:sp>
      <p:sp>
        <p:nvSpPr>
          <p:cNvPr id="2252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669479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l="2199" r="2199"/>
          <a:stretch>
            <a:fillRect/>
          </a:stretch>
        </p:blipFill>
        <p:spPr bwMode="auto">
          <a:xfrm>
            <a:off x="7977188" y="0"/>
            <a:ext cx="1166812" cy="180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Titel2"/>
          <p:cNvPicPr>
            <a:picLocks noChangeAspect="1" noChangeArrowheads="1"/>
          </p:cNvPicPr>
          <p:nvPr/>
        </p:nvPicPr>
        <p:blipFill>
          <a:blip r:embed="rId3">
            <a:extLst>
              <a:ext uri="{28A0092B-C50C-407E-A947-70E740481C1C}">
                <a14:useLocalDpi xmlns:a14="http://schemas.microsoft.com/office/drawing/2010/main" val="0"/>
              </a:ext>
            </a:extLst>
          </a:blip>
          <a:srcRect l="575"/>
          <a:stretch>
            <a:fillRect/>
          </a:stretch>
        </p:blipFill>
        <p:spPr bwMode="auto">
          <a:xfrm>
            <a:off x="-1588" y="2876550"/>
            <a:ext cx="9145588"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Rectangle 12"/>
          <p:cNvSpPr>
            <a:spLocks noGrp="1" noChangeArrowheads="1"/>
          </p:cNvSpPr>
          <p:nvPr>
            <p:ph type="subTitle" sz="quarter" idx="1"/>
          </p:nvPr>
        </p:nvSpPr>
        <p:spPr>
          <a:xfrm>
            <a:off x="363538" y="6453188"/>
            <a:ext cx="247650" cy="122237"/>
          </a:xfrm>
          <a:extLs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lstStyle>
            <a:lvl1pPr algn="ctr">
              <a:defRPr/>
            </a:lvl1pPr>
          </a:lstStyle>
          <a:p>
            <a:pPr lvl="0"/>
            <a:r>
              <a:rPr lang="de-DE" altLang="de-DE" noProof="0"/>
              <a:t>Formatvorlage des Untertitelmasters durch Klicken bearbeiten</a:t>
            </a:r>
          </a:p>
        </p:txBody>
      </p:sp>
      <p:sp>
        <p:nvSpPr>
          <p:cNvPr id="3074" name="Rectangle 2"/>
          <p:cNvSpPr>
            <a:spLocks noGrp="1" noChangeArrowheads="1"/>
          </p:cNvSpPr>
          <p:nvPr>
            <p:ph type="ctrTitle"/>
          </p:nvPr>
        </p:nvSpPr>
        <p:spPr>
          <a:xfrm>
            <a:off x="446088" y="1123950"/>
            <a:ext cx="8210550" cy="1470025"/>
          </a:xfrm>
          <a:extLst>
            <a:ext uri="{91240B29-F687-4F45-9708-019B960494DF}">
              <a14:hiddenLine xmlns:a14="http://schemas.microsoft.com/office/drawing/2010/main" w="9525" algn="ctr">
                <a:solidFill>
                  <a:schemeClr val="tx1"/>
                </a:solidFill>
                <a:miter lim="800000"/>
                <a:headEnd/>
                <a:tailEnd/>
              </a14:hiddenLine>
            </a:ext>
          </a:extLst>
        </p:spPr>
        <p:txBody>
          <a:bodyPr lIns="95781" tIns="47892" rIns="95781" bIns="47892"/>
          <a:lstStyle>
            <a:lvl1pPr algn="ctr" defTabSz="957263">
              <a:defRPr sz="4000"/>
            </a:lvl1pPr>
          </a:lstStyle>
          <a:p>
            <a:pPr lvl="0"/>
            <a:r>
              <a:rPr lang="de-DE" altLang="de-DE" noProof="0"/>
              <a:t>Titelmasterformat durch Klicken bearbeiten</a:t>
            </a:r>
          </a:p>
        </p:txBody>
      </p:sp>
    </p:spTree>
    <p:extLst>
      <p:ext uri="{BB962C8B-B14F-4D97-AF65-F5344CB8AC3E}">
        <p14:creationId xmlns:p14="http://schemas.microsoft.com/office/powerpoint/2010/main" val="3614883603"/>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6"/>
          <p:cNvSpPr>
            <a:spLocks noGrp="1" noChangeArrowheads="1"/>
          </p:cNvSpPr>
          <p:nvPr>
            <p:ph type="sldNum" sz="quarter" idx="11"/>
          </p:nvPr>
        </p:nvSpPr>
        <p:spPr>
          <a:ln/>
        </p:spPr>
        <p:txBody>
          <a:bodyPr/>
          <a:lstStyle>
            <a:lvl1pPr>
              <a:defRPr/>
            </a:lvl1pPr>
          </a:lstStyle>
          <a:p>
            <a:pPr>
              <a:defRPr/>
            </a:pPr>
            <a:fld id="{E8D0E334-7909-423E-9702-A66340A7A751}" type="slidenum">
              <a:rPr lang="de-DE" altLang="de-DE"/>
              <a:pPr>
                <a:defRPr/>
              </a:pPr>
              <a:t>‹Nr.›</a:t>
            </a:fld>
            <a:endParaRPr lang="de-DE" altLang="de-DE" dirty="0"/>
          </a:p>
        </p:txBody>
      </p:sp>
    </p:spTree>
    <p:extLst>
      <p:ext uri="{BB962C8B-B14F-4D97-AF65-F5344CB8AC3E}">
        <p14:creationId xmlns:p14="http://schemas.microsoft.com/office/powerpoint/2010/main" val="2028260515"/>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3050" y="620713"/>
            <a:ext cx="2054225" cy="5462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620713"/>
            <a:ext cx="6013450" cy="5462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6"/>
          <p:cNvSpPr>
            <a:spLocks noGrp="1" noChangeArrowheads="1"/>
          </p:cNvSpPr>
          <p:nvPr>
            <p:ph type="sldNum" sz="quarter" idx="11"/>
          </p:nvPr>
        </p:nvSpPr>
        <p:spPr>
          <a:ln/>
        </p:spPr>
        <p:txBody>
          <a:bodyPr/>
          <a:lstStyle>
            <a:lvl1pPr>
              <a:defRPr/>
            </a:lvl1pPr>
          </a:lstStyle>
          <a:p>
            <a:pPr>
              <a:defRPr/>
            </a:pPr>
            <a:fld id="{61327931-241B-4368-9E17-25BA88F63255}" type="slidenum">
              <a:rPr lang="de-DE" altLang="de-DE"/>
              <a:pPr>
                <a:defRPr/>
              </a:pPr>
              <a:t>‹Nr.›</a:t>
            </a:fld>
            <a:endParaRPr lang="de-DE" altLang="de-DE" dirty="0"/>
          </a:p>
        </p:txBody>
      </p:sp>
    </p:spTree>
    <p:extLst>
      <p:ext uri="{BB962C8B-B14F-4D97-AF65-F5344CB8AC3E}">
        <p14:creationId xmlns:p14="http://schemas.microsoft.com/office/powerpoint/2010/main" val="3012436248"/>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6"/>
          <p:cNvSpPr>
            <a:spLocks noGrp="1" noChangeArrowheads="1"/>
          </p:cNvSpPr>
          <p:nvPr>
            <p:ph type="sldNum" sz="quarter" idx="11"/>
          </p:nvPr>
        </p:nvSpPr>
        <p:spPr>
          <a:ln/>
        </p:spPr>
        <p:txBody>
          <a:bodyPr/>
          <a:lstStyle>
            <a:lvl1pPr>
              <a:defRPr/>
            </a:lvl1pPr>
          </a:lstStyle>
          <a:p>
            <a:pPr>
              <a:defRPr/>
            </a:pPr>
            <a:fld id="{5D9B553C-76B0-4E51-844E-6E4C7B2B9767}" type="slidenum">
              <a:rPr lang="de-DE" altLang="de-DE"/>
              <a:pPr>
                <a:defRPr/>
              </a:pPr>
              <a:t>‹Nr.›</a:t>
            </a:fld>
            <a:endParaRPr lang="de-DE" altLang="de-DE" dirty="0"/>
          </a:p>
        </p:txBody>
      </p:sp>
    </p:spTree>
    <p:extLst>
      <p:ext uri="{BB962C8B-B14F-4D97-AF65-F5344CB8AC3E}">
        <p14:creationId xmlns:p14="http://schemas.microsoft.com/office/powerpoint/2010/main" val="2484392143"/>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6"/>
          <p:cNvSpPr>
            <a:spLocks noGrp="1" noChangeArrowheads="1"/>
          </p:cNvSpPr>
          <p:nvPr>
            <p:ph type="sldNum" sz="quarter" idx="11"/>
          </p:nvPr>
        </p:nvSpPr>
        <p:spPr>
          <a:ln/>
        </p:spPr>
        <p:txBody>
          <a:bodyPr/>
          <a:lstStyle>
            <a:lvl1pPr>
              <a:defRPr/>
            </a:lvl1pPr>
          </a:lstStyle>
          <a:p>
            <a:pPr>
              <a:defRPr/>
            </a:pPr>
            <a:fld id="{5E944354-222F-43E6-A44A-BD0E01DE2057}" type="slidenum">
              <a:rPr lang="de-DE" altLang="de-DE"/>
              <a:pPr>
                <a:defRPr/>
              </a:pPr>
              <a:t>‹Nr.›</a:t>
            </a:fld>
            <a:endParaRPr lang="de-DE" altLang="de-DE" dirty="0"/>
          </a:p>
        </p:txBody>
      </p:sp>
    </p:spTree>
    <p:extLst>
      <p:ext uri="{BB962C8B-B14F-4D97-AF65-F5344CB8AC3E}">
        <p14:creationId xmlns:p14="http://schemas.microsoft.com/office/powerpoint/2010/main" val="4057112612"/>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66725" y="1557338"/>
            <a:ext cx="4029075" cy="452596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557338"/>
            <a:ext cx="4029075" cy="452596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6"/>
          <p:cNvSpPr>
            <a:spLocks noGrp="1" noChangeArrowheads="1"/>
          </p:cNvSpPr>
          <p:nvPr>
            <p:ph type="sldNum" sz="quarter" idx="11"/>
          </p:nvPr>
        </p:nvSpPr>
        <p:spPr>
          <a:ln/>
        </p:spPr>
        <p:txBody>
          <a:bodyPr/>
          <a:lstStyle>
            <a:lvl1pPr>
              <a:defRPr/>
            </a:lvl1pPr>
          </a:lstStyle>
          <a:p>
            <a:pPr>
              <a:defRPr/>
            </a:pPr>
            <a:fld id="{29C46F48-E2EA-4E91-90D2-9FA5BFD8760E}" type="slidenum">
              <a:rPr lang="de-DE" altLang="de-DE"/>
              <a:pPr>
                <a:defRPr/>
              </a:pPr>
              <a:t>‹Nr.›</a:t>
            </a:fld>
            <a:endParaRPr lang="de-DE" altLang="de-DE" dirty="0"/>
          </a:p>
        </p:txBody>
      </p:sp>
    </p:spTree>
    <p:extLst>
      <p:ext uri="{BB962C8B-B14F-4D97-AF65-F5344CB8AC3E}">
        <p14:creationId xmlns:p14="http://schemas.microsoft.com/office/powerpoint/2010/main" val="2606794287"/>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6"/>
          <p:cNvSpPr>
            <a:spLocks noGrp="1" noChangeArrowheads="1"/>
          </p:cNvSpPr>
          <p:nvPr>
            <p:ph type="sldNum" sz="quarter" idx="11"/>
          </p:nvPr>
        </p:nvSpPr>
        <p:spPr>
          <a:ln/>
        </p:spPr>
        <p:txBody>
          <a:bodyPr/>
          <a:lstStyle>
            <a:lvl1pPr>
              <a:defRPr/>
            </a:lvl1pPr>
          </a:lstStyle>
          <a:p>
            <a:pPr>
              <a:defRPr/>
            </a:pPr>
            <a:fld id="{C4B2CCA6-1BAA-4279-B9C2-D01582179AA4}" type="slidenum">
              <a:rPr lang="de-DE" altLang="de-DE"/>
              <a:pPr>
                <a:defRPr/>
              </a:pPr>
              <a:t>‹Nr.›</a:t>
            </a:fld>
            <a:endParaRPr lang="de-DE" altLang="de-DE" dirty="0"/>
          </a:p>
        </p:txBody>
      </p:sp>
    </p:spTree>
    <p:extLst>
      <p:ext uri="{BB962C8B-B14F-4D97-AF65-F5344CB8AC3E}">
        <p14:creationId xmlns:p14="http://schemas.microsoft.com/office/powerpoint/2010/main" val="690233186"/>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6"/>
          <p:cNvSpPr>
            <a:spLocks noGrp="1" noChangeArrowheads="1"/>
          </p:cNvSpPr>
          <p:nvPr>
            <p:ph type="sldNum" sz="quarter" idx="11"/>
          </p:nvPr>
        </p:nvSpPr>
        <p:spPr>
          <a:ln/>
        </p:spPr>
        <p:txBody>
          <a:bodyPr/>
          <a:lstStyle>
            <a:lvl1pPr>
              <a:defRPr/>
            </a:lvl1pPr>
          </a:lstStyle>
          <a:p>
            <a:pPr>
              <a:defRPr/>
            </a:pPr>
            <a:fld id="{AAC4CAFA-9915-48C4-8E05-08B933B369FC}" type="slidenum">
              <a:rPr lang="de-DE" altLang="de-DE"/>
              <a:pPr>
                <a:defRPr/>
              </a:pPr>
              <a:t>‹Nr.›</a:t>
            </a:fld>
            <a:endParaRPr lang="de-DE" altLang="de-DE" dirty="0"/>
          </a:p>
        </p:txBody>
      </p:sp>
    </p:spTree>
    <p:extLst>
      <p:ext uri="{BB962C8B-B14F-4D97-AF65-F5344CB8AC3E}">
        <p14:creationId xmlns:p14="http://schemas.microsoft.com/office/powerpoint/2010/main" val="4139475298"/>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6"/>
          <p:cNvSpPr>
            <a:spLocks noGrp="1" noChangeArrowheads="1"/>
          </p:cNvSpPr>
          <p:nvPr>
            <p:ph type="sldNum" sz="quarter" idx="11"/>
          </p:nvPr>
        </p:nvSpPr>
        <p:spPr>
          <a:ln/>
        </p:spPr>
        <p:txBody>
          <a:bodyPr/>
          <a:lstStyle>
            <a:lvl1pPr>
              <a:defRPr/>
            </a:lvl1pPr>
          </a:lstStyle>
          <a:p>
            <a:pPr>
              <a:defRPr/>
            </a:pPr>
            <a:fld id="{53F2C350-9E65-4949-BD1A-DF1DD81AE7A2}" type="slidenum">
              <a:rPr lang="de-DE" altLang="de-DE"/>
              <a:pPr>
                <a:defRPr/>
              </a:pPr>
              <a:t>‹Nr.›</a:t>
            </a:fld>
            <a:endParaRPr lang="de-DE" altLang="de-DE" dirty="0"/>
          </a:p>
        </p:txBody>
      </p:sp>
    </p:spTree>
    <p:extLst>
      <p:ext uri="{BB962C8B-B14F-4D97-AF65-F5344CB8AC3E}">
        <p14:creationId xmlns:p14="http://schemas.microsoft.com/office/powerpoint/2010/main" val="876767051"/>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6"/>
          <p:cNvSpPr>
            <a:spLocks noGrp="1" noChangeArrowheads="1"/>
          </p:cNvSpPr>
          <p:nvPr>
            <p:ph type="sldNum" sz="quarter" idx="11"/>
          </p:nvPr>
        </p:nvSpPr>
        <p:spPr>
          <a:ln/>
        </p:spPr>
        <p:txBody>
          <a:bodyPr/>
          <a:lstStyle>
            <a:lvl1pPr>
              <a:defRPr/>
            </a:lvl1pPr>
          </a:lstStyle>
          <a:p>
            <a:pPr>
              <a:defRPr/>
            </a:pPr>
            <a:fld id="{025BC80A-F0E3-48AE-BA72-FD7596C917EC}" type="slidenum">
              <a:rPr lang="de-DE" altLang="de-DE"/>
              <a:pPr>
                <a:defRPr/>
              </a:pPr>
              <a:t>‹Nr.›</a:t>
            </a:fld>
            <a:endParaRPr lang="de-DE" altLang="de-DE" dirty="0"/>
          </a:p>
        </p:txBody>
      </p:sp>
    </p:spTree>
    <p:extLst>
      <p:ext uri="{BB962C8B-B14F-4D97-AF65-F5344CB8AC3E}">
        <p14:creationId xmlns:p14="http://schemas.microsoft.com/office/powerpoint/2010/main" val="1751028604"/>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DE" noProof="0" dirty="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6"/>
          <p:cNvSpPr>
            <a:spLocks noGrp="1" noChangeArrowheads="1"/>
          </p:cNvSpPr>
          <p:nvPr>
            <p:ph type="sldNum" sz="quarter" idx="11"/>
          </p:nvPr>
        </p:nvSpPr>
        <p:spPr>
          <a:ln/>
        </p:spPr>
        <p:txBody>
          <a:bodyPr/>
          <a:lstStyle>
            <a:lvl1pPr>
              <a:defRPr/>
            </a:lvl1pPr>
          </a:lstStyle>
          <a:p>
            <a:pPr>
              <a:defRPr/>
            </a:pPr>
            <a:fld id="{92DA7A75-2737-49B0-92ED-094699A1E454}" type="slidenum">
              <a:rPr lang="de-DE" altLang="de-DE"/>
              <a:pPr>
                <a:defRPr/>
              </a:pPr>
              <a:t>‹Nr.›</a:t>
            </a:fld>
            <a:endParaRPr lang="de-DE" altLang="de-DE" dirty="0"/>
          </a:p>
        </p:txBody>
      </p:sp>
    </p:spTree>
    <p:extLst>
      <p:ext uri="{BB962C8B-B14F-4D97-AF65-F5344CB8AC3E}">
        <p14:creationId xmlns:p14="http://schemas.microsoft.com/office/powerpoint/2010/main" val="602692152"/>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Footer"/>
          <p:cNvPicPr>
            <a:picLocks noChangeAspect="1" noChangeArrowheads="1"/>
          </p:cNvPicPr>
          <p:nvPr/>
        </p:nvPicPr>
        <p:blipFill>
          <a:blip r:embed="rId13">
            <a:extLst>
              <a:ext uri="{28A0092B-C50C-407E-A947-70E740481C1C}">
                <a14:useLocalDpi xmlns:a14="http://schemas.microsoft.com/office/drawing/2010/main" val="0"/>
              </a:ext>
            </a:extLst>
          </a:blip>
          <a:srcRect l="381"/>
          <a:stretch>
            <a:fillRect/>
          </a:stretch>
        </p:blipFill>
        <p:spPr bwMode="auto">
          <a:xfrm>
            <a:off x="-9525" y="6316663"/>
            <a:ext cx="91440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620713"/>
            <a:ext cx="8220075" cy="79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Titelmasterformat durch Klicken bearbeiten</a:t>
            </a:r>
          </a:p>
        </p:txBody>
      </p:sp>
      <p:sp>
        <p:nvSpPr>
          <p:cNvPr id="1028" name="Rectangle 3"/>
          <p:cNvSpPr>
            <a:spLocks noGrp="1" noChangeArrowheads="1"/>
          </p:cNvSpPr>
          <p:nvPr>
            <p:ph type="body" idx="1"/>
          </p:nvPr>
        </p:nvSpPr>
        <p:spPr bwMode="auto">
          <a:xfrm>
            <a:off x="466725" y="1557338"/>
            <a:ext cx="821055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1"/>
            <a:r>
              <a:rPr lang="de-DE" altLang="de-DE"/>
              <a:t>Erste Ebene</a:t>
            </a:r>
          </a:p>
          <a:p>
            <a:pPr lvl="2"/>
            <a:r>
              <a:rPr lang="de-DE" altLang="de-DE"/>
              <a:t>Zweite Ebene</a:t>
            </a:r>
          </a:p>
          <a:p>
            <a:pPr lvl="3"/>
            <a:r>
              <a:rPr lang="de-DE" altLang="de-DE"/>
              <a:t>Dritte Ebene</a:t>
            </a:r>
          </a:p>
          <a:p>
            <a:pPr lvl="3"/>
            <a:endParaRPr lang="de-DE" altLang="de-DE"/>
          </a:p>
        </p:txBody>
      </p:sp>
      <p:sp>
        <p:nvSpPr>
          <p:cNvPr id="2" name="Rectangle 4"/>
          <p:cNvSpPr>
            <a:spLocks noGrp="1" noChangeArrowheads="1"/>
          </p:cNvSpPr>
          <p:nvPr>
            <p:ph type="dt" sz="half" idx="2"/>
          </p:nvPr>
        </p:nvSpPr>
        <p:spPr bwMode="auto">
          <a:xfrm>
            <a:off x="376238" y="6621463"/>
            <a:ext cx="144145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dirty="0" smtClean="0">
                <a:solidFill>
                  <a:schemeClr val="bg1"/>
                </a:solidFill>
              </a:defRPr>
            </a:lvl1pPr>
          </a:lstStyle>
          <a:p>
            <a:pPr>
              <a:defRPr/>
            </a:pPr>
            <a:endParaRPr lang="de-DE" altLang="de-DE"/>
          </a:p>
        </p:txBody>
      </p:sp>
      <p:sp>
        <p:nvSpPr>
          <p:cNvPr id="1030" name="Rectangle 6"/>
          <p:cNvSpPr>
            <a:spLocks noGrp="1" noChangeArrowheads="1"/>
          </p:cNvSpPr>
          <p:nvPr>
            <p:ph type="sldNum" sz="quarter" idx="4"/>
          </p:nvPr>
        </p:nvSpPr>
        <p:spPr bwMode="auto">
          <a:xfrm>
            <a:off x="8445500" y="122238"/>
            <a:ext cx="54927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100" b="1" smtClean="0">
                <a:solidFill>
                  <a:srgbClr val="2A5FAA"/>
                </a:solidFill>
              </a:defRPr>
            </a:lvl1pPr>
          </a:lstStyle>
          <a:p>
            <a:pPr>
              <a:defRPr/>
            </a:pPr>
            <a:fld id="{527286E4-DBBB-4E7D-98C5-6DAC6AA6238D}" type="slidenum">
              <a:rPr lang="de-DE" altLang="de-DE"/>
              <a:pPr>
                <a:defRPr/>
              </a:pPr>
              <a:t>‹Nr.›</a:t>
            </a:fld>
            <a:endParaRPr lang="de-DE" altLang="de-DE" dirty="0"/>
          </a:p>
        </p:txBody>
      </p:sp>
      <p:pic>
        <p:nvPicPr>
          <p:cNvPr id="1031" name="Picture 8"/>
          <p:cNvPicPr>
            <a:picLocks noChangeAspect="1" noChangeArrowheads="1"/>
          </p:cNvPicPr>
          <p:nvPr/>
        </p:nvPicPr>
        <p:blipFill>
          <a:blip r:embed="rId14">
            <a:lum bright="-6000"/>
            <a:grayscl/>
            <a:extLst>
              <a:ext uri="{28A0092B-C50C-407E-A947-70E740481C1C}">
                <a14:useLocalDpi xmlns:a14="http://schemas.microsoft.com/office/drawing/2010/main" val="0"/>
              </a:ext>
            </a:extLst>
          </a:blip>
          <a:srcRect t="46632"/>
          <a:stretch>
            <a:fillRect/>
          </a:stretch>
        </p:blipFill>
        <p:spPr bwMode="auto">
          <a:xfrm>
            <a:off x="0" y="476250"/>
            <a:ext cx="9144000" cy="4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txStyles>
    <p:titleStyle>
      <a:lvl1pPr algn="l" rtl="0" eaLnBrk="1" fontAlgn="base" hangingPunct="1">
        <a:spcBef>
          <a:spcPct val="0"/>
        </a:spcBef>
        <a:spcAft>
          <a:spcPct val="0"/>
        </a:spcAft>
        <a:defRPr sz="2200" b="1" kern="1200">
          <a:solidFill>
            <a:srgbClr val="2A5FAA"/>
          </a:solidFill>
          <a:latin typeface="+mj-lt"/>
          <a:ea typeface="+mj-ea"/>
          <a:cs typeface="+mj-cs"/>
        </a:defRPr>
      </a:lvl1pPr>
      <a:lvl2pPr algn="l" rtl="0" eaLnBrk="1" fontAlgn="base" hangingPunct="1">
        <a:spcBef>
          <a:spcPct val="0"/>
        </a:spcBef>
        <a:spcAft>
          <a:spcPct val="0"/>
        </a:spcAft>
        <a:defRPr sz="2200" b="1">
          <a:solidFill>
            <a:srgbClr val="2A5FAA"/>
          </a:solidFill>
          <a:latin typeface="Arial" panose="020B0604020202020204" pitchFamily="34" charset="0"/>
        </a:defRPr>
      </a:lvl2pPr>
      <a:lvl3pPr algn="l" rtl="0" eaLnBrk="1" fontAlgn="base" hangingPunct="1">
        <a:spcBef>
          <a:spcPct val="0"/>
        </a:spcBef>
        <a:spcAft>
          <a:spcPct val="0"/>
        </a:spcAft>
        <a:defRPr sz="2200" b="1">
          <a:solidFill>
            <a:srgbClr val="2A5FAA"/>
          </a:solidFill>
          <a:latin typeface="Arial" panose="020B0604020202020204" pitchFamily="34" charset="0"/>
        </a:defRPr>
      </a:lvl3pPr>
      <a:lvl4pPr algn="l" rtl="0" eaLnBrk="1" fontAlgn="base" hangingPunct="1">
        <a:spcBef>
          <a:spcPct val="0"/>
        </a:spcBef>
        <a:spcAft>
          <a:spcPct val="0"/>
        </a:spcAft>
        <a:defRPr sz="2200" b="1">
          <a:solidFill>
            <a:srgbClr val="2A5FAA"/>
          </a:solidFill>
          <a:latin typeface="Arial" panose="020B0604020202020204" pitchFamily="34" charset="0"/>
        </a:defRPr>
      </a:lvl4pPr>
      <a:lvl5pPr algn="l" rtl="0" eaLnBrk="1" fontAlgn="base" hangingPunct="1">
        <a:spcBef>
          <a:spcPct val="0"/>
        </a:spcBef>
        <a:spcAft>
          <a:spcPct val="0"/>
        </a:spcAft>
        <a:defRPr sz="2200" b="1">
          <a:solidFill>
            <a:srgbClr val="2A5FAA"/>
          </a:solidFill>
          <a:latin typeface="Arial" panose="020B0604020202020204" pitchFamily="34" charset="0"/>
        </a:defRPr>
      </a:lvl5pPr>
      <a:lvl6pPr marL="457200" algn="l" rtl="0" eaLnBrk="1" fontAlgn="base" hangingPunct="1">
        <a:spcBef>
          <a:spcPct val="0"/>
        </a:spcBef>
        <a:spcAft>
          <a:spcPct val="0"/>
        </a:spcAft>
        <a:defRPr sz="2200" b="1">
          <a:solidFill>
            <a:srgbClr val="2A5FAA"/>
          </a:solidFill>
          <a:latin typeface="Arial" panose="020B0604020202020204" pitchFamily="34" charset="0"/>
        </a:defRPr>
      </a:lvl6pPr>
      <a:lvl7pPr marL="914400" algn="l" rtl="0" eaLnBrk="1" fontAlgn="base" hangingPunct="1">
        <a:spcBef>
          <a:spcPct val="0"/>
        </a:spcBef>
        <a:spcAft>
          <a:spcPct val="0"/>
        </a:spcAft>
        <a:defRPr sz="2200" b="1">
          <a:solidFill>
            <a:srgbClr val="2A5FAA"/>
          </a:solidFill>
          <a:latin typeface="Arial" panose="020B0604020202020204" pitchFamily="34" charset="0"/>
        </a:defRPr>
      </a:lvl7pPr>
      <a:lvl8pPr marL="1371600" algn="l" rtl="0" eaLnBrk="1" fontAlgn="base" hangingPunct="1">
        <a:spcBef>
          <a:spcPct val="0"/>
        </a:spcBef>
        <a:spcAft>
          <a:spcPct val="0"/>
        </a:spcAft>
        <a:defRPr sz="2200" b="1">
          <a:solidFill>
            <a:srgbClr val="2A5FAA"/>
          </a:solidFill>
          <a:latin typeface="Arial" panose="020B0604020202020204" pitchFamily="34" charset="0"/>
        </a:defRPr>
      </a:lvl8pPr>
      <a:lvl9pPr marL="1828800" algn="l" rtl="0" eaLnBrk="1" fontAlgn="base" hangingPunct="1">
        <a:spcBef>
          <a:spcPct val="0"/>
        </a:spcBef>
        <a:spcAft>
          <a:spcPct val="0"/>
        </a:spcAft>
        <a:defRPr sz="2200" b="1">
          <a:solidFill>
            <a:srgbClr val="2A5FAA"/>
          </a:solidFill>
          <a:latin typeface="Arial" panose="020B0604020202020204" pitchFamily="34" charset="0"/>
        </a:defRPr>
      </a:lvl9pPr>
    </p:titleStyle>
    <p:bodyStyle>
      <a:lvl1pPr indent="1588" algn="l" rtl="0" eaLnBrk="1" fontAlgn="base" hangingPunct="1">
        <a:spcBef>
          <a:spcPct val="50000"/>
        </a:spcBef>
        <a:spcAft>
          <a:spcPct val="0"/>
        </a:spcAft>
        <a:buClr>
          <a:srgbClr val="2A5FAA"/>
        </a:buClr>
        <a:buSzPct val="70000"/>
        <a:buFont typeface="Wingdings" panose="05000000000000000000" pitchFamily="2" charset="2"/>
        <a:buChar char="n"/>
        <a:defRPr kern="1200">
          <a:solidFill>
            <a:schemeClr val="tx1"/>
          </a:solidFill>
          <a:latin typeface="+mn-lt"/>
          <a:ea typeface="+mn-ea"/>
          <a:cs typeface="+mn-cs"/>
        </a:defRPr>
      </a:lvl1pPr>
      <a:lvl2pPr marL="341313" indent="-338138" algn="l" rtl="0" eaLnBrk="1" fontAlgn="base" hangingPunct="1">
        <a:spcBef>
          <a:spcPct val="50000"/>
        </a:spcBef>
        <a:spcAft>
          <a:spcPct val="0"/>
        </a:spcAft>
        <a:buClr>
          <a:srgbClr val="2A5FAA"/>
        </a:buClr>
        <a:buSzPct val="70000"/>
        <a:buFont typeface="Wingdings" panose="05000000000000000000" pitchFamily="2" charset="2"/>
        <a:buChar char="n"/>
        <a:defRPr kern="1200">
          <a:solidFill>
            <a:schemeClr val="tx1"/>
          </a:solidFill>
          <a:latin typeface="+mn-lt"/>
          <a:ea typeface="+mn-ea"/>
          <a:cs typeface="+mn-cs"/>
        </a:defRPr>
      </a:lvl2pPr>
      <a:lvl3pPr marL="649288" indent="-306388" algn="l" rtl="0" eaLnBrk="1" fontAlgn="base" hangingPunct="1">
        <a:spcBef>
          <a:spcPct val="30000"/>
        </a:spcBef>
        <a:spcAft>
          <a:spcPct val="0"/>
        </a:spcAft>
        <a:buClr>
          <a:srgbClr val="2A5FAA"/>
        </a:buClr>
        <a:buSzPct val="70000"/>
        <a:buFont typeface="Wingdings" panose="05000000000000000000" pitchFamily="2" charset="2"/>
        <a:buChar char="n"/>
        <a:defRPr kern="1200">
          <a:solidFill>
            <a:schemeClr val="tx1"/>
          </a:solidFill>
          <a:latin typeface="+mn-lt"/>
          <a:ea typeface="+mn-ea"/>
          <a:cs typeface="+mn-cs"/>
        </a:defRPr>
      </a:lvl3pPr>
      <a:lvl4pPr marL="936625" indent="-285750" algn="l" rtl="0" eaLnBrk="1" fontAlgn="base" hangingPunct="1">
        <a:spcBef>
          <a:spcPct val="30000"/>
        </a:spcBef>
        <a:spcAft>
          <a:spcPct val="0"/>
        </a:spcAft>
        <a:buClr>
          <a:srgbClr val="2A5FAA"/>
        </a:buClr>
        <a:buSzPct val="7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10000"/>
        </a:spcBef>
        <a:spcAft>
          <a:spcPct val="0"/>
        </a:spcAft>
        <a:buClr>
          <a:srgbClr val="2A5FAA"/>
        </a:buClr>
        <a:buSzPct val="70000"/>
        <a:buFont typeface="Wingdings" panose="05000000000000000000" pitchFamily="2" charset="2"/>
        <a:buChar char="n"/>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46088" y="548680"/>
            <a:ext cx="8230368" cy="2520280"/>
          </a:xfrm>
        </p:spPr>
        <p:txBody>
          <a:bodyPr anchor="ctr"/>
          <a:lstStyle/>
          <a:p>
            <a:pPr eaLnBrk="1" hangingPunct="1"/>
            <a:r>
              <a:rPr lang="de-DE" altLang="de-DE" sz="4400" dirty="0"/>
              <a:t>Herzlich willkommen</a:t>
            </a:r>
            <a:br>
              <a:rPr lang="de-DE" altLang="de-DE" sz="4400" dirty="0"/>
            </a:br>
            <a:r>
              <a:rPr lang="de-DE" altLang="de-DE" sz="4400" dirty="0"/>
              <a:t>zur Bildungskonferenz 2024</a:t>
            </a:r>
            <a:br>
              <a:rPr lang="de-DE" altLang="de-DE" sz="4400" dirty="0"/>
            </a:br>
            <a:endParaRPr lang="de-DE" altLang="de-DE" sz="2000" dirty="0"/>
          </a:p>
        </p:txBody>
      </p:sp>
      <p:sp>
        <p:nvSpPr>
          <p:cNvPr id="4099" name="Text Box 4"/>
          <p:cNvSpPr txBox="1">
            <a:spLocks noChangeArrowheads="1"/>
          </p:cNvSpPr>
          <p:nvPr/>
        </p:nvSpPr>
        <p:spPr bwMode="auto">
          <a:xfrm>
            <a:off x="2051050" y="5876925"/>
            <a:ext cx="5040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dirty="0">
                <a:solidFill>
                  <a:schemeClr val="bg1"/>
                </a:solidFill>
              </a:rPr>
              <a:t> Meppen, 20.02.2024</a:t>
            </a:r>
          </a:p>
        </p:txBody>
      </p:sp>
      <p:sp>
        <p:nvSpPr>
          <p:cNvPr id="2" name="Textfeld 1"/>
          <p:cNvSpPr txBox="1"/>
          <p:nvPr/>
        </p:nvSpPr>
        <p:spPr>
          <a:xfrm>
            <a:off x="179512" y="4640036"/>
            <a:ext cx="8784976" cy="830997"/>
          </a:xfrm>
          <a:prstGeom prst="rect">
            <a:avLst/>
          </a:prstGeom>
          <a:noFill/>
        </p:spPr>
        <p:txBody>
          <a:bodyPr wrap="square" rtlCol="0">
            <a:spAutoFit/>
          </a:bodyPr>
          <a:lstStyle/>
          <a:p>
            <a:pPr algn="ctr"/>
            <a:r>
              <a:rPr lang="de-DE" altLang="de-DE" sz="2400" dirty="0">
                <a:solidFill>
                  <a:schemeClr val="bg1"/>
                </a:solidFill>
              </a:rPr>
              <a:t>„Bildungsbiographien“</a:t>
            </a:r>
            <a:br>
              <a:rPr lang="de-DE" altLang="de-DE" sz="2400" dirty="0">
                <a:solidFill>
                  <a:schemeClr val="bg1"/>
                </a:solidFill>
              </a:rPr>
            </a:br>
            <a:endParaRPr lang="de-DE" sz="24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1795"/>
            <a:ext cx="8220075" cy="796925"/>
          </a:xfrm>
        </p:spPr>
        <p:txBody>
          <a:bodyPr/>
          <a:lstStyle/>
          <a:p>
            <a:pPr algn="ctr"/>
            <a:r>
              <a:rPr lang="de-DE" sz="2000" dirty="0"/>
              <a:t>Workshop 1: „(Hoch-)Begabte Kinder in Kita und Grundschule erkennen und fördern – Potentiale und Ressourcen für lebenslanges </a:t>
            </a:r>
            <a:r>
              <a:rPr lang="de-DE" sz="2000"/>
              <a:t>Lernen entdecken“</a:t>
            </a:r>
            <a:endParaRPr lang="de-DE" sz="2000" dirty="0"/>
          </a:p>
        </p:txBody>
      </p:sp>
      <p:sp>
        <p:nvSpPr>
          <p:cNvPr id="3" name="Inhaltsplatzhalter 4">
            <a:extLst>
              <a:ext uri="{FF2B5EF4-FFF2-40B4-BE49-F238E27FC236}">
                <a16:creationId xmlns:a16="http://schemas.microsoft.com/office/drawing/2014/main" id="{CC4BF37B-13E5-1C9D-1186-66447A8986E3}"/>
              </a:ext>
            </a:extLst>
          </p:cNvPr>
          <p:cNvSpPr>
            <a:spLocks noGrp="1"/>
          </p:cNvSpPr>
          <p:nvPr>
            <p:ph sz="half" idx="1"/>
          </p:nvPr>
        </p:nvSpPr>
        <p:spPr>
          <a:xfrm>
            <a:off x="466725" y="1557338"/>
            <a:ext cx="8220075" cy="4525962"/>
          </a:xfrm>
        </p:spPr>
        <p:txBody>
          <a:bodyPr/>
          <a:lstStyle/>
          <a:p>
            <a:pPr marL="285750" indent="-285750">
              <a:buFont typeface="Arial" panose="020B0604020202020204" pitchFamily="34" charset="0"/>
              <a:buChar char="•"/>
            </a:pPr>
            <a:r>
              <a:rPr lang="de-DE" sz="1600" b="1" dirty="0"/>
              <a:t>Pädagogische Diagnostik ist zentral, um Kinder gezielt entlang ihrer Begabungsbereiche fördern zu können.</a:t>
            </a:r>
          </a:p>
          <a:p>
            <a:endParaRPr lang="de-DE" sz="1600" b="1" dirty="0"/>
          </a:p>
          <a:p>
            <a:pPr marL="285750" indent="-285750">
              <a:buFont typeface="Arial" panose="020B0604020202020204" pitchFamily="34" charset="0"/>
              <a:buChar char="•"/>
            </a:pPr>
            <a:r>
              <a:rPr lang="de-DE" sz="1600" b="1" dirty="0"/>
              <a:t>Das Erkennen von Begabungen und der Dialog mit dem Kind über die Begabungen ist zentral, damit Kinder selbst-wirksam sein können.</a:t>
            </a:r>
          </a:p>
          <a:p>
            <a:pPr marL="285750" indent="-285750">
              <a:buFont typeface="Arial" panose="020B0604020202020204" pitchFamily="34" charset="0"/>
              <a:buChar char="•"/>
            </a:pPr>
            <a:endParaRPr lang="de-DE" sz="1600" b="1" dirty="0"/>
          </a:p>
          <a:p>
            <a:pPr marL="285750" indent="-285750">
              <a:buFont typeface="Arial" panose="020B0604020202020204" pitchFamily="34" charset="0"/>
              <a:buChar char="•"/>
            </a:pPr>
            <a:r>
              <a:rPr lang="de-DE" sz="1600" b="1" dirty="0"/>
              <a:t>Selbstwirksamkeit und ein positives Selbstkonzept sind zentrale Bausteine für Problemlösung (im weitesten Sinn) und für lebenslanges Lernen.</a:t>
            </a:r>
          </a:p>
          <a:p>
            <a:pPr marL="285750" indent="-285750">
              <a:buFont typeface="Arial" panose="020B0604020202020204" pitchFamily="34" charset="0"/>
              <a:buChar char="•"/>
            </a:pPr>
            <a:endParaRPr lang="de-DE" sz="1600" b="1" dirty="0"/>
          </a:p>
          <a:p>
            <a:pPr marL="285750" indent="-285750">
              <a:buFont typeface="Arial" panose="020B0604020202020204" pitchFamily="34" charset="0"/>
              <a:buChar char="•"/>
            </a:pPr>
            <a:r>
              <a:rPr lang="de-DE" sz="1600" b="1" dirty="0"/>
              <a:t>Nur durch eine breite Begabungsförderung, kann auch Hochbegabungsförderung stattfinden. </a:t>
            </a:r>
          </a:p>
          <a:p>
            <a:pPr marL="285750" indent="-285750">
              <a:buFont typeface="Arial" panose="020B0604020202020204" pitchFamily="34" charset="0"/>
              <a:buChar char="•"/>
            </a:pPr>
            <a:endParaRPr lang="de-DE" sz="1600" b="1" dirty="0"/>
          </a:p>
          <a:p>
            <a:pPr marL="285750" indent="-285750">
              <a:buFont typeface="Arial" panose="020B0604020202020204" pitchFamily="34" charset="0"/>
              <a:buChar char="•"/>
            </a:pPr>
            <a:r>
              <a:rPr lang="de-DE" sz="1600" b="1" dirty="0"/>
              <a:t>Eine pädagogische Diagnostik im Sinne der Begabungsförderung fördert Bildungsgerechtigkeit.</a:t>
            </a:r>
          </a:p>
          <a:p>
            <a:pPr marL="285750" indent="-285750">
              <a:buFont typeface="Arial" panose="020B0604020202020204" pitchFamily="34" charset="0"/>
              <a:buChar char="•"/>
            </a:pPr>
            <a:endParaRPr lang="de-DE" sz="1600" b="1" dirty="0"/>
          </a:p>
        </p:txBody>
      </p:sp>
    </p:spTree>
    <p:extLst>
      <p:ext uri="{BB962C8B-B14F-4D97-AF65-F5344CB8AC3E}">
        <p14:creationId xmlns:p14="http://schemas.microsoft.com/office/powerpoint/2010/main" val="3778587757"/>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179512" y="116632"/>
            <a:ext cx="8784976" cy="796925"/>
          </a:xfrm>
        </p:spPr>
        <p:txBody>
          <a:bodyPr/>
          <a:lstStyle/>
          <a:p>
            <a:pPr algn="ctr"/>
            <a:r>
              <a:rPr lang="de-DE" sz="2000" dirty="0">
                <a:solidFill>
                  <a:srgbClr val="0068B4"/>
                </a:solidFill>
              </a:rPr>
              <a:t>Workshop 2: „Sprache entscheidend für den Bildungserfolg“</a:t>
            </a:r>
            <a:endParaRPr lang="de-DE" sz="2000" dirty="0"/>
          </a:p>
        </p:txBody>
      </p:sp>
      <p:sp>
        <p:nvSpPr>
          <p:cNvPr id="2" name="Textfeld 1"/>
          <p:cNvSpPr txBox="1"/>
          <p:nvPr/>
        </p:nvSpPr>
        <p:spPr>
          <a:xfrm>
            <a:off x="467544" y="1124744"/>
            <a:ext cx="8136904" cy="5078313"/>
          </a:xfrm>
          <a:prstGeom prst="rect">
            <a:avLst/>
          </a:prstGeom>
          <a:noFill/>
        </p:spPr>
        <p:txBody>
          <a:bodyPr wrap="square" rtlCol="0">
            <a:spAutoFit/>
          </a:bodyPr>
          <a:lstStyle/>
          <a:p>
            <a:pPr marL="285750" indent="-285750">
              <a:buFont typeface="Wingdings" panose="05000000000000000000" pitchFamily="2" charset="2"/>
              <a:buChar char="§"/>
            </a:pPr>
            <a:r>
              <a:rPr lang="de-DE" b="1" dirty="0"/>
              <a:t>Mythen und Thesen zu Mehrsprachigkeit</a:t>
            </a:r>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r>
              <a:rPr lang="de-DE" b="1" dirty="0"/>
              <a:t> Aussagen zum Thema Sprache  aus Wissenschaft und Praxis zur Diskussion</a:t>
            </a:r>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r>
              <a:rPr lang="de-DE" b="1" dirty="0"/>
              <a:t>Aktuelle wissenschaftliche Erkenntnisse  </a:t>
            </a:r>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endParaRPr lang="de-DE" b="1" dirty="0"/>
          </a:p>
          <a:p>
            <a:pPr marL="285750" indent="-285750">
              <a:buFont typeface="Wingdings" panose="05000000000000000000" pitchFamily="2" charset="2"/>
              <a:buChar char="§"/>
            </a:pPr>
            <a:r>
              <a:rPr lang="de-DE" b="1" dirty="0"/>
              <a:t>Anregungen durch vorgestellte Materialien </a:t>
            </a:r>
          </a:p>
        </p:txBody>
      </p:sp>
      <p:pic>
        <p:nvPicPr>
          <p:cNvPr id="4" name="Grafik 3"/>
          <p:cNvPicPr/>
          <p:nvPr/>
        </p:nvPicPr>
        <p:blipFill>
          <a:blip r:embed="rId2"/>
          <a:stretch>
            <a:fillRect/>
          </a:stretch>
        </p:blipFill>
        <p:spPr>
          <a:xfrm>
            <a:off x="3903027" y="2780928"/>
            <a:ext cx="3765317" cy="2808312"/>
          </a:xfrm>
          <a:prstGeom prst="rect">
            <a:avLst/>
          </a:prstGeom>
        </p:spPr>
      </p:pic>
    </p:spTree>
    <p:extLst>
      <p:ext uri="{BB962C8B-B14F-4D97-AF65-F5344CB8AC3E}">
        <p14:creationId xmlns:p14="http://schemas.microsoft.com/office/powerpoint/2010/main" val="4169157280"/>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3561" y="137820"/>
            <a:ext cx="8220075" cy="796925"/>
          </a:xfrm>
        </p:spPr>
        <p:txBody>
          <a:bodyPr/>
          <a:lstStyle/>
          <a:p>
            <a:pPr algn="ctr"/>
            <a:r>
              <a:rPr lang="de-DE" sz="2000" dirty="0"/>
              <a:t>Workshop 3: „Die zweite Chance – Grundschule und weiter- führende Schule (Kinder von 6 – 14 Jahre)“</a:t>
            </a:r>
          </a:p>
        </p:txBody>
      </p:sp>
      <p:sp>
        <p:nvSpPr>
          <p:cNvPr id="3" name="Inhaltsplatzhalter 2">
            <a:extLst>
              <a:ext uri="{FF2B5EF4-FFF2-40B4-BE49-F238E27FC236}">
                <a16:creationId xmlns:a16="http://schemas.microsoft.com/office/drawing/2014/main" id="{FC742E0E-4083-1CD1-AFB0-B3448DF25499}"/>
              </a:ext>
            </a:extLst>
          </p:cNvPr>
          <p:cNvSpPr>
            <a:spLocks noGrp="1"/>
          </p:cNvSpPr>
          <p:nvPr>
            <p:ph idx="1"/>
          </p:nvPr>
        </p:nvSpPr>
        <p:spPr>
          <a:xfrm>
            <a:off x="466725" y="1557338"/>
            <a:ext cx="8210550" cy="5040014"/>
          </a:xfrm>
        </p:spPr>
        <p:txBody>
          <a:bodyPr/>
          <a:lstStyle/>
          <a:p>
            <a:pPr indent="0">
              <a:buNone/>
            </a:pPr>
            <a:r>
              <a:rPr lang="de-DE" sz="1600" dirty="0">
                <a:effectLst/>
                <a:latin typeface="Calibri" panose="020F0502020204030204" pitchFamily="34" charset="0"/>
                <a:ea typeface="Times New Roman" panose="02020603050405020304" pitchFamily="18" charset="0"/>
                <a:cs typeface="Calibri" panose="020F0502020204030204" pitchFamily="34" charset="0"/>
              </a:rPr>
              <a:t>Keine Lust auf Schule? Gründe und Anlässe von schulverweigerndem Verhalten liegen nicht nur bei den Kindern und Jugendlichen selbst. Es handelt sich in jedem individuellen Fall um ein komplexes Gefüge von </a:t>
            </a:r>
            <a:r>
              <a:rPr lang="de-DE" sz="1600" dirty="0">
                <a:solidFill>
                  <a:srgbClr val="000000"/>
                </a:solidFill>
                <a:latin typeface="Calibri" panose="020F0502020204030204" pitchFamily="34" charset="0"/>
              </a:rPr>
              <a:t>unterschiedlichen Einflussfaktoren und erfordert somit eine systemische Betrachtung!</a:t>
            </a:r>
          </a:p>
          <a:p>
            <a:pPr indent="0">
              <a:buNone/>
            </a:pPr>
            <a:r>
              <a:rPr lang="de-DE" sz="1600" b="1" dirty="0">
                <a:solidFill>
                  <a:srgbClr val="000000"/>
                </a:solidFill>
                <a:latin typeface="Calibri" panose="020F0502020204030204" pitchFamily="34" charset="0"/>
              </a:rPr>
              <a:t>Zentrale Aspekte für eine erfolgreiche Eingliederung ins Regelschulsystem:</a:t>
            </a:r>
          </a:p>
          <a:p>
            <a:pPr marL="342900" indent="-342900">
              <a:buFont typeface="Symbol" panose="05050102010706020507" pitchFamily="18" charset="2"/>
              <a:buChar char=""/>
            </a:pPr>
            <a:r>
              <a:rPr lang="de-DE" sz="1600" dirty="0">
                <a:solidFill>
                  <a:srgbClr val="000000"/>
                </a:solidFill>
                <a:latin typeface="Calibri" panose="020F0502020204030204" pitchFamily="34" charset="0"/>
              </a:rPr>
              <a:t>die Zusammenarbeit mit allen am Prozess beteiligten Akteuren: Schüler*in, Eltern, Schule, andere Institutionen </a:t>
            </a:r>
          </a:p>
          <a:p>
            <a:pPr marL="342900" indent="-342900">
              <a:buFont typeface="Symbol" panose="05050102010706020507" pitchFamily="18" charset="2"/>
              <a:buChar char=""/>
            </a:pPr>
            <a:r>
              <a:rPr lang="de-DE" sz="1600" dirty="0">
                <a:solidFill>
                  <a:srgbClr val="000000"/>
                </a:solidFill>
                <a:latin typeface="Calibri" panose="020F0502020204030204" pitchFamily="34" charset="0"/>
              </a:rPr>
              <a:t>eine wertschätzende Beziehungsgestaltung  </a:t>
            </a:r>
          </a:p>
          <a:p>
            <a:pPr marL="342900" indent="-342900">
              <a:buFont typeface="Symbol" panose="05050102010706020507" pitchFamily="18" charset="2"/>
              <a:buChar char=""/>
            </a:pPr>
            <a:r>
              <a:rPr lang="de-DE" sz="1600" dirty="0">
                <a:solidFill>
                  <a:srgbClr val="000000"/>
                </a:solidFill>
                <a:latin typeface="Calibri" panose="020F0502020204030204" pitchFamily="34" charset="0"/>
              </a:rPr>
              <a:t>enge Kooperationen und Vernetzung mit relevanten Institutionen (Jugendamt, Beratungsstellen, 2. Chance, mobiler Dienst, RLSB, etc.) </a:t>
            </a:r>
          </a:p>
          <a:p>
            <a:pPr marL="342900" indent="-342900">
              <a:buFont typeface="Symbol" panose="05050102010706020507" pitchFamily="18" charset="2"/>
              <a:buChar char=""/>
            </a:pPr>
            <a:r>
              <a:rPr lang="de-DE" sz="1600" dirty="0">
                <a:solidFill>
                  <a:srgbClr val="000000"/>
                </a:solidFill>
                <a:latin typeface="Calibri" panose="020F0502020204030204" pitchFamily="34" charset="0"/>
              </a:rPr>
              <a:t>einheitliches Handeln von Lehrkräften beim Thema Schulvermeidung (Meldung Fehlzeiten, etc.), schulischer Maßnahmenkatalog</a:t>
            </a:r>
          </a:p>
          <a:p>
            <a:pPr marL="342900" lvl="0" indent="-342900">
              <a:buFont typeface="Symbol" panose="05050102010706020507" pitchFamily="18" charset="2"/>
              <a:buChar char=""/>
            </a:pPr>
            <a:r>
              <a:rPr lang="de-DE" sz="1600" dirty="0">
                <a:solidFill>
                  <a:srgbClr val="000000"/>
                </a:solidFill>
                <a:latin typeface="Calibri" panose="020F0502020204030204" pitchFamily="34" charset="0"/>
              </a:rPr>
              <a:t>Schulbesuch-Expertenteam bestehend aus bspw. Schulsozialarbeit, Beratungslehrkraft u. weiterer Lehrkraft, die für ihre Schule ein eigenes Konzept erarbeiten und Sprechzeiten bzw. kollegiale Beratung durchführen; Besuch von Fort- u. Weiterbildungen </a:t>
            </a:r>
          </a:p>
          <a:p>
            <a:pPr marL="342900" lvl="0" indent="-342900">
              <a:buFont typeface="Symbol" panose="05050102010706020507" pitchFamily="18" charset="2"/>
              <a:buChar char=""/>
            </a:pPr>
            <a:r>
              <a:rPr lang="de-DE" sz="1600" dirty="0">
                <a:solidFill>
                  <a:srgbClr val="000000"/>
                </a:solidFill>
                <a:latin typeface="Calibri" panose="020F0502020204030204" pitchFamily="34" charset="0"/>
              </a:rPr>
              <a:t>Maßnahmen sollten möglichst früh ansetzen und zeitnah überprüft werden</a:t>
            </a:r>
          </a:p>
          <a:p>
            <a:pPr marL="457200" indent="0">
              <a:buNone/>
            </a:pPr>
            <a:endParaRPr lang="de-DE" sz="1200" dirty="0">
              <a:solidFill>
                <a:srgbClr val="000000"/>
              </a:solidFill>
              <a:effectLst/>
              <a:latin typeface="Texta Alt Bold"/>
              <a:ea typeface="Aptos" panose="020B0004020202020204" pitchFamily="34" charset="0"/>
              <a:cs typeface="Texta Alt Bold"/>
            </a:endParaRPr>
          </a:p>
        </p:txBody>
      </p:sp>
      <p:pic>
        <p:nvPicPr>
          <p:cNvPr id="4" name="Grafik 3" descr="C:\Users\Schulte\AppData\Local\Microsoft\Windows\Temporary Internet Files\Content.Outlook\N3T9E8M1\Signet_2_Chance_klein.jpg">
            <a:extLst>
              <a:ext uri="{FF2B5EF4-FFF2-40B4-BE49-F238E27FC236}">
                <a16:creationId xmlns:a16="http://schemas.microsoft.com/office/drawing/2014/main" id="{409B0827-6388-C4F0-4EA5-31C45FF82DD1}"/>
              </a:ext>
            </a:extLst>
          </p:cNvPr>
          <p:cNvPicPr/>
          <p:nvPr/>
        </p:nvPicPr>
        <p:blipFill>
          <a:blip r:embed="rId2" cstate="screen">
            <a:extLst>
              <a:ext uri="{28A0092B-C50C-407E-A947-70E740481C1C}">
                <a14:useLocalDpi xmlns:a14="http://schemas.microsoft.com/office/drawing/2010/main"/>
              </a:ext>
            </a:extLst>
          </a:blip>
          <a:srcRect/>
          <a:stretch>
            <a:fillRect/>
          </a:stretch>
        </p:blipFill>
        <p:spPr bwMode="auto">
          <a:xfrm>
            <a:off x="483560" y="930770"/>
            <a:ext cx="704063" cy="626568"/>
          </a:xfrm>
          <a:prstGeom prst="rect">
            <a:avLst/>
          </a:prstGeom>
          <a:noFill/>
          <a:ln>
            <a:noFill/>
          </a:ln>
        </p:spPr>
      </p:pic>
    </p:spTree>
    <p:extLst>
      <p:ext uri="{BB962C8B-B14F-4D97-AF65-F5344CB8AC3E}">
        <p14:creationId xmlns:p14="http://schemas.microsoft.com/office/powerpoint/2010/main" val="1028325889"/>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8530" y="116632"/>
            <a:ext cx="8220075" cy="796925"/>
          </a:xfrm>
        </p:spPr>
        <p:txBody>
          <a:bodyPr/>
          <a:lstStyle/>
          <a:p>
            <a:pPr algn="ctr"/>
            <a:r>
              <a:rPr lang="de-DE" sz="2000" dirty="0"/>
              <a:t>Workshop 4: „Medienkonsum und Schulabsentismus“</a:t>
            </a:r>
            <a:br>
              <a:rPr lang="de-DE" sz="2000" dirty="0"/>
            </a:br>
            <a:r>
              <a:rPr lang="de-DE" sz="2000" dirty="0"/>
              <a:t>Die "Digitale Welt" in der Bildungslandschaft</a:t>
            </a:r>
          </a:p>
        </p:txBody>
      </p:sp>
      <p:sp>
        <p:nvSpPr>
          <p:cNvPr id="3" name="Inhaltsplatzhalter 2"/>
          <p:cNvSpPr>
            <a:spLocks noGrp="1"/>
          </p:cNvSpPr>
          <p:nvPr>
            <p:ph sz="half" idx="1"/>
          </p:nvPr>
        </p:nvSpPr>
        <p:spPr>
          <a:xfrm>
            <a:off x="466725" y="1557338"/>
            <a:ext cx="8353747" cy="4525962"/>
          </a:xfrm>
        </p:spPr>
        <p:txBody>
          <a:bodyPr/>
          <a:lstStyle/>
          <a:p>
            <a:pPr lvl="1"/>
            <a:r>
              <a:rPr lang="de-DE" sz="2400" dirty="0"/>
              <a:t>Nutzen im Alltag</a:t>
            </a:r>
          </a:p>
          <a:p>
            <a:pPr lvl="1"/>
            <a:r>
              <a:rPr lang="de-DE" sz="2400" dirty="0"/>
              <a:t>Medienkonsum</a:t>
            </a:r>
          </a:p>
          <a:p>
            <a:pPr lvl="1"/>
            <a:r>
              <a:rPr lang="de-DE" sz="2400" dirty="0"/>
              <a:t>Medienmündig</a:t>
            </a:r>
          </a:p>
          <a:p>
            <a:pPr lvl="1"/>
            <a:r>
              <a:rPr lang="de-DE" sz="2400" dirty="0"/>
              <a:t>Gesundheit</a:t>
            </a:r>
          </a:p>
          <a:p>
            <a:pPr lvl="1"/>
            <a:r>
              <a:rPr lang="de-DE" sz="2400" dirty="0"/>
              <a:t>Therapie</a:t>
            </a:r>
          </a:p>
          <a:p>
            <a:pPr lvl="1"/>
            <a:r>
              <a:rPr lang="de-DE" sz="2400" dirty="0"/>
              <a:t>Bildung</a:t>
            </a:r>
          </a:p>
          <a:p>
            <a:pPr lvl="1"/>
            <a:r>
              <a:rPr lang="de-DE" sz="2400" dirty="0"/>
              <a:t>Smartphones</a:t>
            </a:r>
          </a:p>
          <a:p>
            <a:pPr lvl="1"/>
            <a:endParaRPr lang="de-DE" sz="2400" dirty="0"/>
          </a:p>
        </p:txBody>
      </p:sp>
    </p:spTree>
    <p:extLst>
      <p:ext uri="{BB962C8B-B14F-4D97-AF65-F5344CB8AC3E}">
        <p14:creationId xmlns:p14="http://schemas.microsoft.com/office/powerpoint/2010/main" val="4271956917"/>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115888"/>
            <a:ext cx="8220075" cy="796925"/>
          </a:xfrm>
          <a:ln/>
        </p:spPr>
        <p:txBody>
          <a:bodyPr/>
          <a:lstStyle/>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DE" altLang="en-US" sz="2000" b="1">
                <a:solidFill>
                  <a:srgbClr val="2A5FAA"/>
                </a:solidFill>
              </a:rPr>
              <a:t>Workshop 5: Beziehung als Fundament für Bildung</a:t>
            </a:r>
          </a:p>
        </p:txBody>
      </p:sp>
      <p:sp>
        <p:nvSpPr>
          <p:cNvPr id="11266" name="Text Box 2"/>
          <p:cNvSpPr txBox="1">
            <a:spLocks noChangeArrowheads="1"/>
          </p:cNvSpPr>
          <p:nvPr/>
        </p:nvSpPr>
        <p:spPr bwMode="auto">
          <a:xfrm>
            <a:off x="863600" y="1008063"/>
            <a:ext cx="7488238" cy="239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76" rIns="90000" bIns="45000"/>
          <a:lstStyle>
            <a:lvl1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Arial Unicode MS" charset="0"/>
              </a:defRPr>
            </a:lvl9pPr>
          </a:lstStyle>
          <a:p>
            <a:r>
              <a:rPr lang="de-DE" altLang="en-US" b="1" dirty="0"/>
              <a:t>Kinder suchen Kontakt bzw. Beziehungen</a:t>
            </a:r>
          </a:p>
          <a:p>
            <a:endParaRPr lang="de-DE" altLang="en-US" b="1" dirty="0"/>
          </a:p>
          <a:p>
            <a:r>
              <a:rPr lang="de-DE" altLang="en-US" b="1" dirty="0"/>
              <a:t>Beziehungskultur prägt die Persönlichkeit</a:t>
            </a:r>
          </a:p>
          <a:p>
            <a:endParaRPr lang="de-DE" altLang="en-US" b="1" dirty="0"/>
          </a:p>
          <a:p>
            <a:r>
              <a:rPr lang="de-DE" altLang="en-US" b="1" dirty="0"/>
              <a:t>Welche Haltung habe ich als Fachkraft?</a:t>
            </a:r>
          </a:p>
          <a:p>
            <a:endParaRPr lang="de-DE" altLang="en-US" b="1" dirty="0"/>
          </a:p>
          <a:p>
            <a:r>
              <a:rPr lang="de-DE" altLang="en-US" b="1" dirty="0"/>
              <a:t>Das Spannungsfeld zwischen Integrität und Kooperation</a:t>
            </a:r>
          </a:p>
          <a:p>
            <a:endParaRPr lang="de-DE" altLang="en-US" b="1" dirty="0"/>
          </a:p>
          <a:p>
            <a:r>
              <a:rPr lang="de-DE" altLang="en-US" b="1" dirty="0"/>
              <a:t>Der gleichwürdige Dialog</a:t>
            </a:r>
          </a:p>
        </p:txBody>
      </p:sp>
      <p:pic>
        <p:nvPicPr>
          <p:cNvPr id="2" name="Grafik 1"/>
          <p:cNvPicPr>
            <a:picLocks noChangeAspect="1"/>
          </p:cNvPicPr>
          <p:nvPr/>
        </p:nvPicPr>
        <p:blipFill>
          <a:blip r:embed="rId3"/>
          <a:stretch>
            <a:fillRect/>
          </a:stretch>
        </p:blipFill>
        <p:spPr>
          <a:xfrm>
            <a:off x="323528" y="5445224"/>
            <a:ext cx="1666875" cy="914400"/>
          </a:xfrm>
          <a:prstGeom prst="rect">
            <a:avLst/>
          </a:prstGeom>
        </p:spPr>
      </p:pic>
    </p:spTree>
    <p:extLst>
      <p:ext uri="{BB962C8B-B14F-4D97-AF65-F5344CB8AC3E}">
        <p14:creationId xmlns:p14="http://schemas.microsoft.com/office/powerpoint/2010/main" val="437013408"/>
      </p:ext>
    </p:extLst>
  </p:cSld>
  <p:clrMapOvr>
    <a:masterClrMapping/>
  </p:clrMapOvr>
  <p:transition spd="slow">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8109" y="119976"/>
            <a:ext cx="8220075" cy="796925"/>
          </a:xfrm>
        </p:spPr>
        <p:txBody>
          <a:bodyPr vert="horz" wrap="square" lIns="91440" tIns="45720" rIns="91440" bIns="45720" numCol="1" anchor="t" anchorCtr="0" compatLnSpc="1">
            <a:prstTxWarp prst="textNoShape">
              <a:avLst/>
            </a:prstTxWarp>
            <a:normAutofit fontScale="90000"/>
          </a:bodyPr>
          <a:lstStyle/>
          <a:p>
            <a:pPr algn="ctr"/>
            <a:r>
              <a:rPr lang="de-DE" b="1" kern="1200" dirty="0">
                <a:latin typeface="+mj-lt"/>
                <a:ea typeface="+mj-ea"/>
                <a:cs typeface="+mj-cs"/>
              </a:rPr>
              <a:t>Workshop 6: Weiterbildung – </a:t>
            </a:r>
            <a:r>
              <a:rPr lang="de-DE" dirty="0"/>
              <a:t>Wie geht man mit seiner Zukunft um</a:t>
            </a:r>
            <a:br>
              <a:rPr lang="de-DE" dirty="0"/>
            </a:br>
            <a:r>
              <a:rPr lang="de-DE" b="1" kern="1200" dirty="0">
                <a:latin typeface="+mj-lt"/>
                <a:ea typeface="+mj-ea"/>
                <a:cs typeface="+mj-cs"/>
              </a:rPr>
              <a:t>„Leben und lernen im „Krisenmodus“</a:t>
            </a:r>
          </a:p>
        </p:txBody>
      </p:sp>
      <p:pic>
        <p:nvPicPr>
          <p:cNvPr id="5" name="Grafik 4">
            <a:extLst>
              <a:ext uri="{FF2B5EF4-FFF2-40B4-BE49-F238E27FC236}">
                <a16:creationId xmlns:a16="http://schemas.microsoft.com/office/drawing/2014/main" id="{596B4D7B-6B64-39F2-ADF6-1EF0347C33A7}"/>
              </a:ext>
            </a:extLst>
          </p:cNvPr>
          <p:cNvPicPr>
            <a:picLocks noChangeAspect="1"/>
          </p:cNvPicPr>
          <p:nvPr/>
        </p:nvPicPr>
        <p:blipFill>
          <a:blip r:embed="rId2"/>
          <a:stretch>
            <a:fillRect/>
          </a:stretch>
        </p:blipFill>
        <p:spPr>
          <a:xfrm>
            <a:off x="304020" y="2192194"/>
            <a:ext cx="3814869" cy="2165627"/>
          </a:xfrm>
          <a:prstGeom prst="rect">
            <a:avLst/>
          </a:prstGeom>
          <a:noFill/>
        </p:spPr>
      </p:pic>
      <p:sp>
        <p:nvSpPr>
          <p:cNvPr id="3" name="Textfeld 2">
            <a:extLst>
              <a:ext uri="{FF2B5EF4-FFF2-40B4-BE49-F238E27FC236}">
                <a16:creationId xmlns:a16="http://schemas.microsoft.com/office/drawing/2014/main" id="{A3819638-D66C-84BB-D210-41219D956AFC}"/>
              </a:ext>
            </a:extLst>
          </p:cNvPr>
          <p:cNvSpPr txBox="1"/>
          <p:nvPr/>
        </p:nvSpPr>
        <p:spPr bwMode="auto">
          <a:xfrm>
            <a:off x="4037861" y="1196752"/>
            <a:ext cx="4998635" cy="4886548"/>
          </a:xfrm>
          <a:prstGeom prst="rect">
            <a:avLst/>
          </a:prstGeom>
          <a:noFill/>
          <a:ln>
            <a:noFill/>
          </a:ln>
          <a:effectLst/>
        </p:spPr>
        <p:txBody>
          <a:bodyPr vert="horz" wrap="square" lIns="90000" tIns="46800" rIns="90000" bIns="46800" numCol="1" rtlCol="0" anchor="t" anchorCtr="0" compatLnSpc="1">
            <a:prstTxWarp prst="textNoShape">
              <a:avLst/>
            </a:prstTxWarp>
            <a:normAutofit/>
          </a:bodyPr>
          <a:lstStyle/>
          <a:p>
            <a:pPr eaLnBrk="1" hangingPunct="1">
              <a:lnSpc>
                <a:spcPct val="90000"/>
              </a:lnSpc>
              <a:spcBef>
                <a:spcPct val="50000"/>
              </a:spcBef>
              <a:buClr>
                <a:srgbClr val="2A5FAA"/>
              </a:buClr>
              <a:buSzPct val="70000"/>
            </a:pPr>
            <a:r>
              <a:rPr lang="de-DE" b="1" dirty="0">
                <a:latin typeface="+mn-lt"/>
              </a:rPr>
              <a:t>Wie kann ich Zukunft lernen und lehren?</a:t>
            </a:r>
          </a:p>
          <a:p>
            <a:pPr indent="1588" eaLnBrk="1" hangingPunct="1">
              <a:lnSpc>
                <a:spcPct val="90000"/>
              </a:lnSpc>
              <a:spcBef>
                <a:spcPct val="50000"/>
              </a:spcBef>
              <a:buClr>
                <a:srgbClr val="2A5FAA"/>
              </a:buClr>
              <a:buSzPct val="70000"/>
              <a:buFont typeface="Wingdings" panose="05000000000000000000" pitchFamily="2" charset="2"/>
              <a:buChar char="n"/>
            </a:pPr>
            <a:endParaRPr lang="de-DE" sz="1100" b="1" dirty="0">
              <a:latin typeface="+mn-lt"/>
            </a:endParaRPr>
          </a:p>
          <a:p>
            <a:pPr algn="ctr" eaLnBrk="1" hangingPunct="1">
              <a:lnSpc>
                <a:spcPct val="90000"/>
              </a:lnSpc>
              <a:spcBef>
                <a:spcPct val="50000"/>
              </a:spcBef>
              <a:buClr>
                <a:srgbClr val="2A5FAA"/>
              </a:buClr>
              <a:buSzPct val="70000"/>
            </a:pPr>
            <a:r>
              <a:rPr lang="de-DE" b="1" dirty="0">
                <a:latin typeface="+mn-lt"/>
              </a:rPr>
              <a:t>Einführung in die Bereiche: </a:t>
            </a:r>
          </a:p>
          <a:p>
            <a:pPr algn="ctr" eaLnBrk="1" hangingPunct="1">
              <a:lnSpc>
                <a:spcPct val="90000"/>
              </a:lnSpc>
              <a:spcBef>
                <a:spcPct val="50000"/>
              </a:spcBef>
              <a:buClr>
                <a:srgbClr val="2A5FAA"/>
              </a:buClr>
              <a:buSzPct val="70000"/>
            </a:pPr>
            <a:r>
              <a:rPr lang="de-DE" b="1" dirty="0">
                <a:latin typeface="+mn-lt"/>
              </a:rPr>
              <a:t>Krisen, Veränderung und Zukunft</a:t>
            </a:r>
          </a:p>
          <a:p>
            <a:pPr indent="1588" eaLnBrk="1" hangingPunct="1">
              <a:lnSpc>
                <a:spcPct val="90000"/>
              </a:lnSpc>
              <a:spcBef>
                <a:spcPct val="50000"/>
              </a:spcBef>
              <a:buClr>
                <a:srgbClr val="2A5FAA"/>
              </a:buClr>
              <a:buSzPct val="70000"/>
              <a:buFont typeface="Wingdings" panose="05000000000000000000" pitchFamily="2" charset="2"/>
              <a:buChar char="n"/>
            </a:pPr>
            <a:endParaRPr lang="de-DE" sz="1200" dirty="0">
              <a:latin typeface="+mn-lt"/>
            </a:endParaRPr>
          </a:p>
          <a:p>
            <a:pPr indent="1588" eaLnBrk="1" hangingPunct="1">
              <a:lnSpc>
                <a:spcPct val="90000"/>
              </a:lnSpc>
              <a:spcBef>
                <a:spcPct val="50000"/>
              </a:spcBef>
              <a:buClr>
                <a:srgbClr val="2A5FAA"/>
              </a:buClr>
              <a:buSzPct val="70000"/>
              <a:buFont typeface="Wingdings" panose="05000000000000000000" pitchFamily="2" charset="2"/>
              <a:buChar char="n"/>
            </a:pPr>
            <a:r>
              <a:rPr lang="de-DE" sz="1300" dirty="0">
                <a:latin typeface="+mn-lt"/>
              </a:rPr>
              <a:t> Die Bildungsmaterialien und die Workshopmethode laden zum spielerischen Erkunden der Zukunft ein. </a:t>
            </a:r>
          </a:p>
          <a:p>
            <a:pPr indent="1588" eaLnBrk="1" hangingPunct="1">
              <a:lnSpc>
                <a:spcPct val="90000"/>
              </a:lnSpc>
              <a:spcBef>
                <a:spcPct val="50000"/>
              </a:spcBef>
              <a:buClr>
                <a:srgbClr val="2A5FAA"/>
              </a:buClr>
              <a:buSzPct val="70000"/>
              <a:buFont typeface="Wingdings" panose="05000000000000000000" pitchFamily="2" charset="2"/>
              <a:buChar char="n"/>
            </a:pPr>
            <a:endParaRPr lang="de-DE" sz="1300" dirty="0">
              <a:latin typeface="+mn-lt"/>
            </a:endParaRPr>
          </a:p>
          <a:p>
            <a:pPr indent="1588" eaLnBrk="1" hangingPunct="1">
              <a:lnSpc>
                <a:spcPct val="90000"/>
              </a:lnSpc>
              <a:spcBef>
                <a:spcPct val="50000"/>
              </a:spcBef>
              <a:buClr>
                <a:srgbClr val="2A5FAA"/>
              </a:buClr>
              <a:buSzPct val="70000"/>
              <a:buFont typeface="Wingdings" panose="05000000000000000000" pitchFamily="2" charset="2"/>
              <a:buChar char="n"/>
            </a:pPr>
            <a:r>
              <a:rPr lang="de-DE" sz="1300" dirty="0">
                <a:latin typeface="+mn-lt"/>
              </a:rPr>
              <a:t> Die Materialien basieren auf Methoden der Zukunftsforschung, der Bildung für nachhaltige Entwicklung und dem Design </a:t>
            </a:r>
            <a:r>
              <a:rPr lang="de-DE" sz="1300" dirty="0" err="1">
                <a:latin typeface="+mn-lt"/>
              </a:rPr>
              <a:t>Thinking</a:t>
            </a:r>
            <a:r>
              <a:rPr lang="de-DE" sz="1300" dirty="0">
                <a:latin typeface="+mn-lt"/>
              </a:rPr>
              <a:t>. Sie unterstützen Schüler*innen, die Zukunft als Chance zu begreifen, die sie bewusst und selbstbestimmt mitgestalten können. Unterschiedliche Themen verfügbar!</a:t>
            </a:r>
          </a:p>
          <a:p>
            <a:pPr indent="1588" eaLnBrk="1" hangingPunct="1">
              <a:lnSpc>
                <a:spcPct val="90000"/>
              </a:lnSpc>
              <a:spcBef>
                <a:spcPct val="50000"/>
              </a:spcBef>
              <a:buClr>
                <a:srgbClr val="2A5FAA"/>
              </a:buClr>
              <a:buSzPct val="70000"/>
              <a:buFont typeface="Wingdings" panose="05000000000000000000" pitchFamily="2" charset="2"/>
              <a:buChar char="n"/>
            </a:pPr>
            <a:endParaRPr lang="de-DE" sz="1300" dirty="0">
              <a:latin typeface="+mn-lt"/>
            </a:endParaRPr>
          </a:p>
          <a:p>
            <a:pPr indent="1588" eaLnBrk="1" hangingPunct="1">
              <a:lnSpc>
                <a:spcPct val="90000"/>
              </a:lnSpc>
              <a:spcBef>
                <a:spcPct val="50000"/>
              </a:spcBef>
              <a:buClr>
                <a:srgbClr val="2A5FAA"/>
              </a:buClr>
              <a:buSzPct val="70000"/>
              <a:buFont typeface="Wingdings" panose="05000000000000000000" pitchFamily="2" charset="2"/>
              <a:buChar char="n"/>
            </a:pPr>
            <a:r>
              <a:rPr lang="de-DE" sz="1300" dirty="0">
                <a:latin typeface="+mn-lt"/>
              </a:rPr>
              <a:t> Hauptzielgruppe: ab Klasse 7 - in vereinfachter Form auch früher</a:t>
            </a:r>
          </a:p>
          <a:p>
            <a:pPr indent="1588" eaLnBrk="1" hangingPunct="1">
              <a:lnSpc>
                <a:spcPct val="90000"/>
              </a:lnSpc>
              <a:spcBef>
                <a:spcPct val="50000"/>
              </a:spcBef>
              <a:buClr>
                <a:srgbClr val="2A5FAA"/>
              </a:buClr>
              <a:buSzPct val="70000"/>
              <a:buFont typeface="Wingdings" panose="05000000000000000000" pitchFamily="2" charset="2"/>
              <a:buChar char="n"/>
            </a:pPr>
            <a:endParaRPr lang="de-DE" sz="1300" dirty="0">
              <a:latin typeface="+mn-lt"/>
            </a:endParaRPr>
          </a:p>
          <a:p>
            <a:pPr indent="1588" eaLnBrk="1" hangingPunct="1">
              <a:lnSpc>
                <a:spcPct val="90000"/>
              </a:lnSpc>
              <a:spcBef>
                <a:spcPct val="50000"/>
              </a:spcBef>
              <a:buClr>
                <a:srgbClr val="2A5FAA"/>
              </a:buClr>
              <a:buSzPct val="70000"/>
              <a:buFont typeface="Wingdings" panose="05000000000000000000" pitchFamily="2" charset="2"/>
              <a:buChar char="n"/>
            </a:pPr>
            <a:r>
              <a:rPr lang="de-DE" sz="1300" dirty="0">
                <a:latin typeface="+mn-lt"/>
              </a:rPr>
              <a:t> Kostenfreie Bildungsmaterialien und Einführung auf Anfrage</a:t>
            </a:r>
          </a:p>
        </p:txBody>
      </p:sp>
      <p:pic>
        <p:nvPicPr>
          <p:cNvPr id="7" name="Grafik 6" descr="Ein Bild, das Text, Schrift, Logo, Grafiken enthält.&#10;&#10;Automatisch generierte Beschreibung">
            <a:extLst>
              <a:ext uri="{FF2B5EF4-FFF2-40B4-BE49-F238E27FC236}">
                <a16:creationId xmlns:a16="http://schemas.microsoft.com/office/drawing/2014/main" id="{FB451C5F-BBB4-3DBC-A775-11A8FE77E1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1486897"/>
            <a:ext cx="3414710" cy="637331"/>
          </a:xfrm>
          <a:prstGeom prst="rect">
            <a:avLst/>
          </a:prstGeom>
        </p:spPr>
      </p:pic>
      <p:pic>
        <p:nvPicPr>
          <p:cNvPr id="1026" name="Picture 2">
            <a:extLst>
              <a:ext uri="{FF2B5EF4-FFF2-40B4-BE49-F238E27FC236}">
                <a16:creationId xmlns:a16="http://schemas.microsoft.com/office/drawing/2014/main" id="{A1CB6BEA-0954-E05A-462D-9139458AA49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894" y="4581128"/>
            <a:ext cx="1656159" cy="1656159"/>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8" descr="Pfeil mit einer Linie: Kurve im Uhrzeigersinn mit einfarbiger Füllung">
            <a:extLst>
              <a:ext uri="{FF2B5EF4-FFF2-40B4-BE49-F238E27FC236}">
                <a16:creationId xmlns:a16="http://schemas.microsoft.com/office/drawing/2014/main" id="{A9EA95D9-3F0B-4237-EF5D-2A9BBD073F9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rot="6356724">
            <a:off x="1245483" y="4132416"/>
            <a:ext cx="914400" cy="914400"/>
          </a:xfrm>
          <a:prstGeom prst="rect">
            <a:avLst/>
          </a:prstGeom>
        </p:spPr>
      </p:pic>
      <p:sp>
        <p:nvSpPr>
          <p:cNvPr id="10" name="Textfeld 9">
            <a:extLst>
              <a:ext uri="{FF2B5EF4-FFF2-40B4-BE49-F238E27FC236}">
                <a16:creationId xmlns:a16="http://schemas.microsoft.com/office/drawing/2014/main" id="{A638D5F5-5475-14EF-68C0-897A7A523C94}"/>
              </a:ext>
            </a:extLst>
          </p:cNvPr>
          <p:cNvSpPr txBox="1"/>
          <p:nvPr/>
        </p:nvSpPr>
        <p:spPr>
          <a:xfrm>
            <a:off x="280017" y="4896607"/>
            <a:ext cx="2087941" cy="923330"/>
          </a:xfrm>
          <a:prstGeom prst="rect">
            <a:avLst/>
          </a:prstGeom>
          <a:noFill/>
        </p:spPr>
        <p:txBody>
          <a:bodyPr wrap="square" rtlCol="0">
            <a:spAutoFit/>
          </a:bodyPr>
          <a:lstStyle/>
          <a:p>
            <a:r>
              <a:rPr lang="de-DE" i="1" dirty="0">
                <a:latin typeface="+mj-lt"/>
              </a:rPr>
              <a:t>Einfach QR-Code scannen für weitere Infos</a:t>
            </a:r>
          </a:p>
        </p:txBody>
      </p:sp>
    </p:spTree>
    <p:extLst>
      <p:ext uri="{BB962C8B-B14F-4D97-AF65-F5344CB8AC3E}">
        <p14:creationId xmlns:p14="http://schemas.microsoft.com/office/powerpoint/2010/main" val="1065567554"/>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3844"/>
            <a:ext cx="8579296" cy="796925"/>
          </a:xfrm>
        </p:spPr>
        <p:txBody>
          <a:bodyPr/>
          <a:lstStyle/>
          <a:p>
            <a:pPr algn="ctr"/>
            <a:r>
              <a:rPr lang="de-DE" sz="2000" dirty="0"/>
              <a:t>Workshop 7 – Welche Hilfen stehen bei Bildungsbrüchen</a:t>
            </a:r>
            <a:br>
              <a:rPr lang="de-DE" sz="2000" dirty="0"/>
            </a:br>
            <a:r>
              <a:rPr lang="de-DE" sz="2000" dirty="0"/>
              <a:t> zur Verfügung?</a:t>
            </a:r>
            <a:br>
              <a:rPr lang="de-DE" sz="2000" dirty="0"/>
            </a:br>
            <a:endParaRPr lang="de-DE" sz="2000" dirty="0"/>
          </a:p>
        </p:txBody>
      </p:sp>
      <p:sp>
        <p:nvSpPr>
          <p:cNvPr id="3" name="Inhaltsplatzhalter 2">
            <a:extLst>
              <a:ext uri="{FF2B5EF4-FFF2-40B4-BE49-F238E27FC236}">
                <a16:creationId xmlns:a16="http://schemas.microsoft.com/office/drawing/2014/main" id="{4BBB2DFD-DB02-49F0-8728-99B9F9D0F7EA}"/>
              </a:ext>
            </a:extLst>
          </p:cNvPr>
          <p:cNvSpPr>
            <a:spLocks noGrp="1"/>
          </p:cNvSpPr>
          <p:nvPr>
            <p:ph sz="half" idx="1"/>
          </p:nvPr>
        </p:nvSpPr>
        <p:spPr>
          <a:xfrm>
            <a:off x="449033" y="836712"/>
            <a:ext cx="8237767" cy="4843462"/>
          </a:xfrm>
        </p:spPr>
        <p:txBody>
          <a:bodyPr/>
          <a:lstStyle/>
          <a:p>
            <a:pPr indent="0">
              <a:buNone/>
            </a:pPr>
            <a:r>
              <a:rPr lang="de-DE" sz="1600" b="1" dirty="0"/>
              <a:t>Im Workshop wurden die Unterstützungsmöglichkeiten bei Bildungsbrüchen in den folgenden Lebensphasen beleuchtet.</a:t>
            </a:r>
          </a:p>
          <a:p>
            <a:pPr indent="0">
              <a:buNone/>
            </a:pPr>
            <a:endParaRPr lang="de-DE" sz="1600" b="1" dirty="0"/>
          </a:p>
          <a:p>
            <a:r>
              <a:rPr lang="de-DE" sz="1600" b="1" dirty="0"/>
              <a:t> Übergang Schule / Ausbildung / Beruf</a:t>
            </a:r>
          </a:p>
          <a:p>
            <a:r>
              <a:rPr lang="de-DE" sz="1600" b="1" dirty="0"/>
              <a:t> Verlassen der Schule (ohne Abschluss)</a:t>
            </a:r>
          </a:p>
          <a:p>
            <a:r>
              <a:rPr lang="de-DE" sz="1600" b="1" dirty="0"/>
              <a:t> In der Phase einer betrieblichen Ausbildung</a:t>
            </a:r>
          </a:p>
          <a:p>
            <a:r>
              <a:rPr lang="de-DE" sz="1600" b="1" dirty="0"/>
              <a:t> Jobverlust</a:t>
            </a:r>
          </a:p>
          <a:p>
            <a:r>
              <a:rPr lang="de-DE" sz="1600" b="1" dirty="0"/>
              <a:t> In einer bestehenden Berufstätigkeit (Wandel der Anforderungen)</a:t>
            </a:r>
          </a:p>
          <a:p>
            <a:r>
              <a:rPr lang="de-DE" sz="1600" b="1" dirty="0"/>
              <a:t> Einwanderung nach Deutschland</a:t>
            </a:r>
          </a:p>
          <a:p>
            <a:r>
              <a:rPr lang="de-DE" sz="1600" b="1" dirty="0"/>
              <a:t> Schicksalsschläge (z.B. Unfall / schwerster Erkrankung)</a:t>
            </a:r>
          </a:p>
          <a:p>
            <a:endParaRPr lang="de-DE" sz="1600" b="1" dirty="0"/>
          </a:p>
          <a:p>
            <a:endParaRPr lang="de-DE" sz="1600" b="1" dirty="0"/>
          </a:p>
          <a:p>
            <a:pPr indent="0">
              <a:buNone/>
            </a:pPr>
            <a:r>
              <a:rPr lang="de-DE" sz="1600" b="1" dirty="0"/>
              <a:t>Fazit: Viele Möglichkeiten, ein individuelles Beratungsgespräch ist notwendig</a:t>
            </a:r>
          </a:p>
        </p:txBody>
      </p:sp>
    </p:spTree>
    <p:extLst>
      <p:ext uri="{BB962C8B-B14F-4D97-AF65-F5344CB8AC3E}">
        <p14:creationId xmlns:p14="http://schemas.microsoft.com/office/powerpoint/2010/main" val="1317088608"/>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46088" y="548680"/>
            <a:ext cx="8230368" cy="2520280"/>
          </a:xfrm>
        </p:spPr>
        <p:txBody>
          <a:bodyPr anchor="ctr"/>
          <a:lstStyle/>
          <a:p>
            <a:pPr eaLnBrk="1" hangingPunct="1"/>
            <a:r>
              <a:rPr lang="de-DE" altLang="de-DE" sz="4400" dirty="0"/>
              <a:t>Vielen Dank für Ihr Interesse und wir </a:t>
            </a:r>
            <a:r>
              <a:rPr lang="de-DE" altLang="de-DE" sz="4400"/>
              <a:t>wünschen Ihnen einen </a:t>
            </a:r>
            <a:r>
              <a:rPr lang="de-DE" altLang="de-DE" sz="4400" dirty="0"/>
              <a:t>guten Heimweg!</a:t>
            </a:r>
            <a:endParaRPr lang="de-DE" altLang="de-DE" sz="2000" dirty="0"/>
          </a:p>
        </p:txBody>
      </p:sp>
      <p:sp>
        <p:nvSpPr>
          <p:cNvPr id="4099" name="Text Box 4"/>
          <p:cNvSpPr txBox="1">
            <a:spLocks noChangeArrowheads="1"/>
          </p:cNvSpPr>
          <p:nvPr/>
        </p:nvSpPr>
        <p:spPr bwMode="auto">
          <a:xfrm>
            <a:off x="2051050" y="5876925"/>
            <a:ext cx="5040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e-DE" altLang="de-DE" dirty="0">
                <a:solidFill>
                  <a:schemeClr val="bg1"/>
                </a:solidFill>
              </a:rPr>
              <a:t> Meppen, 20.02.2024</a:t>
            </a:r>
          </a:p>
        </p:txBody>
      </p:sp>
      <p:sp>
        <p:nvSpPr>
          <p:cNvPr id="2" name="Textfeld 1"/>
          <p:cNvSpPr txBox="1"/>
          <p:nvPr/>
        </p:nvSpPr>
        <p:spPr>
          <a:xfrm>
            <a:off x="179512" y="4640036"/>
            <a:ext cx="8784976" cy="830997"/>
          </a:xfrm>
          <a:prstGeom prst="rect">
            <a:avLst/>
          </a:prstGeom>
          <a:noFill/>
        </p:spPr>
        <p:txBody>
          <a:bodyPr wrap="square" rtlCol="0">
            <a:spAutoFit/>
          </a:bodyPr>
          <a:lstStyle/>
          <a:p>
            <a:pPr algn="ctr"/>
            <a:r>
              <a:rPr lang="de-DE" altLang="de-DE" sz="2400" dirty="0">
                <a:solidFill>
                  <a:schemeClr val="bg1"/>
                </a:solidFill>
              </a:rPr>
              <a:t>„Bildungsbiographien“</a:t>
            </a:r>
            <a:br>
              <a:rPr lang="de-DE" altLang="de-DE" sz="2400" dirty="0">
                <a:solidFill>
                  <a:schemeClr val="bg1"/>
                </a:solidFill>
              </a:rPr>
            </a:br>
            <a:endParaRPr lang="de-DE" sz="2400" dirty="0">
              <a:solidFill>
                <a:schemeClr val="bg1"/>
              </a:solidFill>
            </a:endParaRPr>
          </a:p>
        </p:txBody>
      </p:sp>
    </p:spTree>
    <p:extLst>
      <p:ext uri="{BB962C8B-B14F-4D97-AF65-F5344CB8AC3E}">
        <p14:creationId xmlns:p14="http://schemas.microsoft.com/office/powerpoint/2010/main" val="2342151968"/>
      </p:ext>
    </p:extLst>
  </p:cSld>
  <p:clrMapOvr>
    <a:masterClrMapping/>
  </p:clrMapOvr>
  <mc:AlternateContent xmlns:mc="http://schemas.openxmlformats.org/markup-compatibility/2006" xmlns:p14="http://schemas.microsoft.com/office/powerpoint/2010/main">
    <mc:Choice Requires="p14">
      <p:transition spd="slow" p14:dur="2000" advClick="0" advTm="4000">
        <p14:prism isContent="1"/>
      </p:transition>
    </mc:Choice>
    <mc:Fallback xmlns="">
      <p:transition spd="slow" advClick="0" advTm="4000">
        <p:fade/>
      </p:transition>
    </mc:Fallback>
  </mc:AlternateContent>
</p:sld>
</file>

<file path=ppt/theme/theme1.xml><?xml version="1.0" encoding="utf-8"?>
<a:theme xmlns:a="http://schemas.openxmlformats.org/drawingml/2006/main" name="Meine Vorlage-EL">
  <a:themeElements>
    <a:clrScheme name="Meine Vorlage-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eine Vorlage-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eine Vorlage-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ine Vorlage-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ine Vorlage-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ine Vorlage-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ine Vorlage-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ine Vorlage-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ine Vorlage-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ine Vorlage-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ine Vorlage-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ine Vorlage-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ine Vorlage-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ine Vorlage-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äsentation zur Sitzung der Regionalen Steuergruppe am 23_11_2015 [Kompatibilitätsmodus]" id="{F9919846-F760-46BA-9B99-E2B5E734961E}" vid="{D3031262-129C-45E6-A85B-19BBF1361A5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 zur Sitzung der Regionalen Steuergruppe am 23_11_2015</Template>
  <TotalTime>0</TotalTime>
  <Words>613</Words>
  <Application>Microsoft Office PowerPoint</Application>
  <PresentationFormat>Bildschirmpräsentation (4:3)</PresentationFormat>
  <Paragraphs>89</Paragraphs>
  <Slides>9</Slides>
  <Notes>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9</vt:i4>
      </vt:variant>
    </vt:vector>
  </HeadingPairs>
  <TitlesOfParts>
    <vt:vector size="18" baseType="lpstr">
      <vt:lpstr>Aptos</vt:lpstr>
      <vt:lpstr>Arial</vt:lpstr>
      <vt:lpstr>Arial Unicode MS</vt:lpstr>
      <vt:lpstr>Calibri</vt:lpstr>
      <vt:lpstr>Symbol</vt:lpstr>
      <vt:lpstr>Texta Alt Bold</vt:lpstr>
      <vt:lpstr>Times New Roman</vt:lpstr>
      <vt:lpstr>Wingdings</vt:lpstr>
      <vt:lpstr>Meine Vorlage-EL</vt:lpstr>
      <vt:lpstr>Herzlich willkommen zur Bildungskonferenz 2024 </vt:lpstr>
      <vt:lpstr>Workshop 1: „(Hoch-)Begabte Kinder in Kita und Grundschule erkennen und fördern – Potentiale und Ressourcen für lebenslanges Lernen entdecken“</vt:lpstr>
      <vt:lpstr>Workshop 2: „Sprache entscheidend für den Bildungserfolg“</vt:lpstr>
      <vt:lpstr>Workshop 3: „Die zweite Chance – Grundschule und weiter- führende Schule (Kinder von 6 – 14 Jahre)“</vt:lpstr>
      <vt:lpstr>Workshop 4: „Medienkonsum und Schulabsentismus“ Die "Digitale Welt" in der Bildungslandschaft</vt:lpstr>
      <vt:lpstr>Workshop 5: Beziehung als Fundament für Bildung</vt:lpstr>
      <vt:lpstr>Workshop 6: Weiterbildung – Wie geht man mit seiner Zukunft um „Leben und lernen im „Krisenmodus“</vt:lpstr>
      <vt:lpstr>Workshop 7 – Welche Hilfen stehen bei Bildungsbrüchen  zur Verfügung? </vt:lpstr>
      <vt:lpstr>Vielen Dank für Ihr Interesse und wir wünschen Ihnen einen guten Heimweg!</vt:lpstr>
    </vt:vector>
  </TitlesOfParts>
  <Company>Landkreis Emsland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Kurzporträt der Bildungsregion Emsland anlässlich der Unterzeichnung der Kooperationsvereinbarung mit dem Land Niedersachsen</dc:title>
  <dc:creator>Jörg Vollbrecht</dc:creator>
  <cp:lastModifiedBy>Kristin Asmus</cp:lastModifiedBy>
  <cp:revision>127</cp:revision>
  <cp:lastPrinted>2017-05-15T06:32:11Z</cp:lastPrinted>
  <dcterms:created xsi:type="dcterms:W3CDTF">2016-01-27T13:41:05Z</dcterms:created>
  <dcterms:modified xsi:type="dcterms:W3CDTF">2024-03-07T09:47:31Z</dcterms:modified>
</cp:coreProperties>
</file>